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8" y="22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5500474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432aa0bcc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432aa0bcc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bbfa98f980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bbfa98f980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bbfa98f980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bbfa98f980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aef400df3b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aef400df3b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b7b66fb93f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b7b66fb93f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bbfa98f98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bbfa98f98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bbfa98f980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bbfa98f980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bbfa98f980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bbfa98f980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bbfa98f980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bbfa98f980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bbfa98f980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bbfa98f980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7185" algn="l" rtl="0">
              <a:spcBef>
                <a:spcPts val="360"/>
              </a:spcBef>
              <a:spcAft>
                <a:spcPts val="0"/>
              </a:spcAft>
              <a:buSzPts val="1710"/>
              <a:buChar char="●"/>
              <a:defRPr/>
            </a:lvl1pPr>
            <a:lvl2pPr marL="914400" lvl="1" indent="-325755" algn="l" rtl="0">
              <a:spcBef>
                <a:spcPts val="1600"/>
              </a:spcBef>
              <a:spcAft>
                <a:spcPts val="0"/>
              </a:spcAft>
              <a:buSzPts val="1530"/>
              <a:buChar char="○"/>
              <a:defRPr/>
            </a:lvl2pPr>
            <a:lvl3pPr marL="1371600" lvl="2" indent="-308610" algn="l" rtl="0">
              <a:spcBef>
                <a:spcPts val="1600"/>
              </a:spcBef>
              <a:spcAft>
                <a:spcPts val="0"/>
              </a:spcAft>
              <a:buSzPts val="1260"/>
              <a:buChar char="■"/>
              <a:defRPr/>
            </a:lvl3pPr>
            <a:lvl4pPr marL="1828800" lvl="3" indent="-302894" algn="l" rtl="0">
              <a:spcBef>
                <a:spcPts val="1600"/>
              </a:spcBef>
              <a:spcAft>
                <a:spcPts val="0"/>
              </a:spcAft>
              <a:buSzPts val="1170"/>
              <a:buChar char="●"/>
              <a:defRPr/>
            </a:lvl4pPr>
            <a:lvl5pPr marL="2286000" lvl="4" indent="-302895" algn="l" rtl="0">
              <a:spcBef>
                <a:spcPts val="1600"/>
              </a:spcBef>
              <a:spcAft>
                <a:spcPts val="0"/>
              </a:spcAft>
              <a:buSzPts val="1170"/>
              <a:buChar char="○"/>
              <a:defRPr/>
            </a:lvl5pPr>
            <a:lvl6pPr marL="2743200" lvl="5" indent="-320039" algn="l" rtl="0">
              <a:spcBef>
                <a:spcPts val="1600"/>
              </a:spcBef>
              <a:spcAft>
                <a:spcPts val="0"/>
              </a:spcAft>
              <a:buSzPts val="1440"/>
              <a:buChar char="■"/>
              <a:defRPr/>
            </a:lvl6pPr>
            <a:lvl7pPr marL="3200400" lvl="6" indent="-320039" algn="l" rtl="0">
              <a:spcBef>
                <a:spcPts val="1600"/>
              </a:spcBef>
              <a:spcAft>
                <a:spcPts val="0"/>
              </a:spcAft>
              <a:buSzPts val="1440"/>
              <a:buChar char="●"/>
              <a:defRPr/>
            </a:lvl7pPr>
            <a:lvl8pPr marL="3657600" lvl="7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l" rtl="0">
              <a:spcBef>
                <a:spcPts val="1600"/>
              </a:spcBef>
              <a:spcAft>
                <a:spcPts val="160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2667000" y="4767263"/>
            <a:ext cx="33528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7924800" y="4767263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>
            <a:off x="3826950" y="142150"/>
            <a:ext cx="1490100" cy="14862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4"/>
          <p:cNvSpPr txBox="1"/>
          <p:nvPr/>
        </p:nvSpPr>
        <p:spPr>
          <a:xfrm>
            <a:off x="191850" y="1628350"/>
            <a:ext cx="8801100" cy="20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7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“</a:t>
            </a:r>
            <a:r>
              <a:rPr lang="en" sz="5700" b="1" strike="sngStrike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Simple</a:t>
            </a:r>
            <a:r>
              <a:rPr lang="en" sz="57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 Wills” </a:t>
            </a:r>
            <a:endParaRPr sz="57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Wills for Typical Situations</a:t>
            </a:r>
            <a:endParaRPr sz="39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7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900"/>
              </a:spcBef>
              <a:spcAft>
                <a:spcPts val="0"/>
              </a:spcAft>
              <a:buNone/>
            </a:pPr>
            <a:endParaRPr sz="3000" b="1" i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2" name="Google Shape;62;p14"/>
          <p:cNvSpPr/>
          <p:nvPr/>
        </p:nvSpPr>
        <p:spPr>
          <a:xfrm>
            <a:off x="0" y="4706300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1615736" y="3720250"/>
            <a:ext cx="6081203" cy="7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i="1" dirty="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With Ian Hull, Suzana Popovic-Montag and Jordy Atin</a:t>
            </a:r>
            <a:endParaRPr b="1" i="1" dirty="0">
              <a:solidFill>
                <a:srgbClr val="666666"/>
              </a:solidFill>
            </a:endParaRPr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89413" y="382262"/>
            <a:ext cx="1005975" cy="1005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3"/>
          <p:cNvSpPr txBox="1"/>
          <p:nvPr/>
        </p:nvSpPr>
        <p:spPr>
          <a:xfrm>
            <a:off x="446525" y="908813"/>
            <a:ext cx="6991500" cy="35865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3655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 b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Common Provision for both spouses</a:t>
            </a:r>
            <a:endParaRPr sz="17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 b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Spouse 1’s Beneficiaries?</a:t>
            </a:r>
            <a:endParaRPr sz="17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1" indent="-33655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lphaL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Gift-Overs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 b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Spouse 2’s Beneficiaries?</a:t>
            </a:r>
            <a:endParaRPr sz="17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1" indent="-33655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lphaL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Gift-Overs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 b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50/50 split?</a:t>
            </a:r>
            <a:endParaRPr sz="17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 b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Estate Trustee(s)</a:t>
            </a:r>
            <a:endParaRPr sz="24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2" name="Google Shape;162;p23"/>
          <p:cNvSpPr txBox="1"/>
          <p:nvPr/>
        </p:nvSpPr>
        <p:spPr>
          <a:xfrm>
            <a:off x="0" y="159325"/>
            <a:ext cx="91440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No Descendants</a:t>
            </a:r>
            <a:endParaRPr sz="24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3" name="Google Shape;163;p23"/>
          <p:cNvSpPr/>
          <p:nvPr/>
        </p:nvSpPr>
        <p:spPr>
          <a:xfrm>
            <a:off x="0" y="4706300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64" name="Google Shape;164;p23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23"/>
          <p:cNvSpPr/>
          <p:nvPr/>
        </p:nvSpPr>
        <p:spPr>
          <a:xfrm>
            <a:off x="5363325" y="1382800"/>
            <a:ext cx="3049800" cy="30186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66" name="Google Shape;166;p23"/>
          <p:cNvCxnSpPr/>
          <p:nvPr/>
        </p:nvCxnSpPr>
        <p:spPr>
          <a:xfrm rot="10800000" flipH="1">
            <a:off x="3202100" y="684950"/>
            <a:ext cx="2636400" cy="1290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67" name="Google Shape;167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73949" y="1935149"/>
            <a:ext cx="2028562" cy="20285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562850" y="727398"/>
            <a:ext cx="6945600" cy="39789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Children from another relationship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Foreign citizen client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Disabled or estranged beneficiaries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Foreign beneficiaries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Gifts/loans/advances to family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Special assets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1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lphaL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Assets with special attachment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1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lphaL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Private corporations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1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lphaL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Foreign assets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1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lphaL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Partially owned assets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0" y="159325"/>
            <a:ext cx="91440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What’s NOT Typical</a:t>
            </a:r>
            <a:endParaRPr sz="24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2" name="Google Shape;72;p15"/>
          <p:cNvSpPr/>
          <p:nvPr/>
        </p:nvSpPr>
        <p:spPr>
          <a:xfrm>
            <a:off x="0" y="4706300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3" name="Google Shape;73;p15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5"/>
          <p:cNvSpPr/>
          <p:nvPr/>
        </p:nvSpPr>
        <p:spPr>
          <a:xfrm>
            <a:off x="6125675" y="1352999"/>
            <a:ext cx="2494200" cy="24375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75" name="Google Shape;75;p15"/>
          <p:cNvCxnSpPr/>
          <p:nvPr/>
        </p:nvCxnSpPr>
        <p:spPr>
          <a:xfrm>
            <a:off x="3024075" y="684950"/>
            <a:ext cx="3179100" cy="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76" name="Google Shape;7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84463" y="1757588"/>
            <a:ext cx="1757574" cy="1757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/>
        </p:nvSpPr>
        <p:spPr>
          <a:xfrm>
            <a:off x="4109625" y="1009850"/>
            <a:ext cx="4883100" cy="34878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Fundamentals</a:t>
            </a:r>
            <a:endParaRPr sz="17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36550" algn="just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Name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Gender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3655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Citizenship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just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700" b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Know your Client Obligations</a:t>
            </a:r>
            <a:endParaRPr sz="17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36550" algn="just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Occupation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Contact Information</a:t>
            </a:r>
            <a:endParaRPr sz="26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0" indent="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100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2" name="Google Shape;82;p16"/>
          <p:cNvSpPr txBox="1"/>
          <p:nvPr/>
        </p:nvSpPr>
        <p:spPr>
          <a:xfrm>
            <a:off x="0" y="159325"/>
            <a:ext cx="91440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Client Infomation</a:t>
            </a:r>
            <a:endParaRPr sz="19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3" name="Google Shape;83;p16"/>
          <p:cNvSpPr/>
          <p:nvPr/>
        </p:nvSpPr>
        <p:spPr>
          <a:xfrm>
            <a:off x="0" y="4706300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4" name="Google Shape;84;p16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6"/>
          <p:cNvSpPr/>
          <p:nvPr/>
        </p:nvSpPr>
        <p:spPr>
          <a:xfrm>
            <a:off x="646200" y="1279425"/>
            <a:ext cx="2817300" cy="27138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86" name="Google Shape;86;p16"/>
          <p:cNvCxnSpPr/>
          <p:nvPr/>
        </p:nvCxnSpPr>
        <p:spPr>
          <a:xfrm>
            <a:off x="2904900" y="699625"/>
            <a:ext cx="3334200" cy="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7" name="Google Shape;87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16113" y="1633013"/>
            <a:ext cx="1877475" cy="187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/>
          <p:nvPr/>
        </p:nvSpPr>
        <p:spPr>
          <a:xfrm>
            <a:off x="621225" y="833838"/>
            <a:ext cx="3113700" cy="19503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1" u="sng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Who?</a:t>
            </a:r>
            <a:endParaRPr sz="1700" b="1" u="sng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Current Spouse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Former Spouse(s) 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Children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Dependants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3" name="Google Shape;93;p17"/>
          <p:cNvSpPr txBox="1"/>
          <p:nvPr/>
        </p:nvSpPr>
        <p:spPr>
          <a:xfrm>
            <a:off x="1110000" y="157550"/>
            <a:ext cx="69786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Family/Relevant People Information</a:t>
            </a:r>
            <a:endParaRPr sz="23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4" name="Google Shape;94;p17"/>
          <p:cNvSpPr/>
          <p:nvPr/>
        </p:nvSpPr>
        <p:spPr>
          <a:xfrm>
            <a:off x="0" y="4706300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5" name="Google Shape;95;p17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7"/>
          <p:cNvSpPr/>
          <p:nvPr/>
        </p:nvSpPr>
        <p:spPr>
          <a:xfrm>
            <a:off x="6901075" y="833850"/>
            <a:ext cx="1874100" cy="18024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97" name="Google Shape;97;p17"/>
          <p:cNvCxnSpPr/>
          <p:nvPr/>
        </p:nvCxnSpPr>
        <p:spPr>
          <a:xfrm rot="10800000" flipH="1">
            <a:off x="1731725" y="684950"/>
            <a:ext cx="5789700" cy="1290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8" name="Google Shape;98;p17"/>
          <p:cNvSpPr txBox="1"/>
          <p:nvPr/>
        </p:nvSpPr>
        <p:spPr>
          <a:xfrm>
            <a:off x="4398200" y="1648025"/>
            <a:ext cx="4467300" cy="24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1" u="sng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What?</a:t>
            </a:r>
            <a:endParaRPr sz="1700" b="1" u="sng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Age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Disability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Estrangement/Relationship Difficulties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Financial Management Issues</a:t>
            </a:r>
            <a:endParaRPr sz="1700"/>
          </a:p>
        </p:txBody>
      </p:sp>
      <p:sp>
        <p:nvSpPr>
          <p:cNvPr id="99" name="Google Shape;99;p17"/>
          <p:cNvSpPr txBox="1"/>
          <p:nvPr/>
        </p:nvSpPr>
        <p:spPr>
          <a:xfrm>
            <a:off x="621225" y="3106688"/>
            <a:ext cx="3000000" cy="12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1" u="sng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Where?</a:t>
            </a:r>
            <a:endParaRPr sz="1700" b="1" u="sng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Residency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Citizenship</a:t>
            </a:r>
            <a:endParaRPr sz="1700"/>
          </a:p>
        </p:txBody>
      </p:sp>
      <p:pic>
        <p:nvPicPr>
          <p:cNvPr id="100" name="Google Shape;100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22377" y="1119302"/>
            <a:ext cx="1231500" cy="123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 txBox="1"/>
          <p:nvPr/>
        </p:nvSpPr>
        <p:spPr>
          <a:xfrm>
            <a:off x="452325" y="909713"/>
            <a:ext cx="3786600" cy="35865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 b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Real Estate</a:t>
            </a:r>
            <a:endParaRPr sz="17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lphaL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Ownership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lphaL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LTQ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lphaL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Special Attachment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 b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Registered Assets</a:t>
            </a:r>
            <a:endParaRPr sz="17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lphaL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Beneficiary Designations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 b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Financial Assets</a:t>
            </a:r>
            <a:endParaRPr sz="17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lphaL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Ownership</a:t>
            </a:r>
            <a:endParaRPr sz="2400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6" name="Google Shape;106;p18"/>
          <p:cNvSpPr txBox="1"/>
          <p:nvPr/>
        </p:nvSpPr>
        <p:spPr>
          <a:xfrm>
            <a:off x="0" y="159325"/>
            <a:ext cx="91440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Asset Information</a:t>
            </a:r>
            <a:endParaRPr sz="23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7" name="Google Shape;107;p18"/>
          <p:cNvSpPr/>
          <p:nvPr/>
        </p:nvSpPr>
        <p:spPr>
          <a:xfrm>
            <a:off x="0" y="4706300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8" name="Google Shape;108;p18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8"/>
          <p:cNvSpPr/>
          <p:nvPr/>
        </p:nvSpPr>
        <p:spPr>
          <a:xfrm>
            <a:off x="7056150" y="2739753"/>
            <a:ext cx="1936800" cy="18480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10" name="Google Shape;110;p18"/>
          <p:cNvCxnSpPr/>
          <p:nvPr/>
        </p:nvCxnSpPr>
        <p:spPr>
          <a:xfrm>
            <a:off x="3105300" y="659100"/>
            <a:ext cx="2933400" cy="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1" name="Google Shape;111;p18"/>
          <p:cNvSpPr txBox="1"/>
          <p:nvPr/>
        </p:nvSpPr>
        <p:spPr>
          <a:xfrm>
            <a:off x="4238925" y="909713"/>
            <a:ext cx="3502200" cy="24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 startAt="4"/>
            </a:pPr>
            <a:r>
              <a:rPr lang="en" sz="1700" b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Personal Effects</a:t>
            </a:r>
            <a:endParaRPr sz="17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lphaL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Single items of Value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lphaL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“Special” items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 startAt="4"/>
            </a:pPr>
            <a:r>
              <a:rPr lang="en" sz="1700" b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RESPs</a:t>
            </a:r>
            <a:endParaRPr sz="17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 startAt="4"/>
            </a:pPr>
            <a:r>
              <a:rPr lang="en" sz="1700" b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Life Insurance</a:t>
            </a:r>
            <a:endParaRPr sz="17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lphaL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Policy Number</a:t>
            </a:r>
            <a:endParaRPr sz="1700"/>
          </a:p>
        </p:txBody>
      </p:sp>
      <p:pic>
        <p:nvPicPr>
          <p:cNvPr id="112" name="Google Shape;112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69926" y="3009126"/>
            <a:ext cx="1309251" cy="1309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9"/>
          <p:cNvSpPr txBox="1"/>
          <p:nvPr/>
        </p:nvSpPr>
        <p:spPr>
          <a:xfrm>
            <a:off x="3851150" y="1531950"/>
            <a:ext cx="4445700" cy="20796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900"/>
              <a:buFont typeface="Montserrat"/>
              <a:buAutoNum type="arabicPeriod"/>
            </a:pPr>
            <a:r>
              <a:rPr lang="en" sz="19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Domestic Contracts</a:t>
            </a:r>
            <a:endParaRPr sz="19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925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900"/>
              <a:buFont typeface="Montserrat"/>
              <a:buAutoNum type="arabicPeriod"/>
            </a:pPr>
            <a:r>
              <a:rPr lang="en" sz="19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Advances/Loans/Gifts to Family</a:t>
            </a:r>
            <a:endParaRPr sz="2600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8" name="Google Shape;118;p19"/>
          <p:cNvSpPr txBox="1"/>
          <p:nvPr/>
        </p:nvSpPr>
        <p:spPr>
          <a:xfrm>
            <a:off x="0" y="159325"/>
            <a:ext cx="91440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Other Information</a:t>
            </a:r>
            <a:endParaRPr sz="23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9" name="Google Shape;119;p19"/>
          <p:cNvSpPr/>
          <p:nvPr/>
        </p:nvSpPr>
        <p:spPr>
          <a:xfrm>
            <a:off x="0" y="4706300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0" name="Google Shape;120;p19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9"/>
          <p:cNvSpPr/>
          <p:nvPr/>
        </p:nvSpPr>
        <p:spPr>
          <a:xfrm>
            <a:off x="626325" y="1325407"/>
            <a:ext cx="2604600" cy="24927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22" name="Google Shape;122;p19"/>
          <p:cNvCxnSpPr/>
          <p:nvPr/>
        </p:nvCxnSpPr>
        <p:spPr>
          <a:xfrm>
            <a:off x="3059850" y="670750"/>
            <a:ext cx="3024300" cy="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23" name="Google Shape;12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56900" y="1596650"/>
            <a:ext cx="1950200" cy="195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/>
          <p:nvPr/>
        </p:nvSpPr>
        <p:spPr>
          <a:xfrm>
            <a:off x="426500" y="1194900"/>
            <a:ext cx="6991500" cy="27537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Sole Estate Trustee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Confirm Registered Asset Beneficiary Designations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Personal Effects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RESP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Residue - 100% Absolute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9" name="Google Shape;129;p20"/>
          <p:cNvSpPr txBox="1"/>
          <p:nvPr/>
        </p:nvSpPr>
        <p:spPr>
          <a:xfrm>
            <a:off x="0" y="159325"/>
            <a:ext cx="91440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Surviving Spouse- Everything Absolute</a:t>
            </a:r>
            <a:endParaRPr sz="23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0" name="Google Shape;130;p20"/>
          <p:cNvSpPr/>
          <p:nvPr/>
        </p:nvSpPr>
        <p:spPr>
          <a:xfrm>
            <a:off x="0" y="4706300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1" name="Google Shape;131;p20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20"/>
          <p:cNvSpPr/>
          <p:nvPr/>
        </p:nvSpPr>
        <p:spPr>
          <a:xfrm>
            <a:off x="6603850" y="2352055"/>
            <a:ext cx="2389200" cy="22359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33" name="Google Shape;133;p20"/>
          <p:cNvCxnSpPr/>
          <p:nvPr/>
        </p:nvCxnSpPr>
        <p:spPr>
          <a:xfrm>
            <a:off x="1460350" y="684950"/>
            <a:ext cx="6293700" cy="1290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34" name="Google Shape;134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15750" y="2587300"/>
            <a:ext cx="1765400" cy="176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/>
          <p:nvPr/>
        </p:nvSpPr>
        <p:spPr>
          <a:xfrm>
            <a:off x="472375" y="959075"/>
            <a:ext cx="6558000" cy="36288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300"/>
              <a:buFont typeface="Montserrat"/>
              <a:buAutoNum type="arabicPeriod"/>
            </a:pPr>
            <a:r>
              <a:rPr lang="en" sz="1300" b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OK that Children receive inheritance immediately?</a:t>
            </a:r>
            <a:endParaRPr sz="13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111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300"/>
              <a:buFont typeface="Montserrat"/>
              <a:buAutoNum type="alphaLcPeriod"/>
            </a:pPr>
            <a:r>
              <a:rPr lang="en" sz="13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If no, discuss Trust Options</a:t>
            </a:r>
            <a:endParaRPr sz="13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111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300"/>
              <a:buFont typeface="Montserrat"/>
              <a:buAutoNum type="arabicPeriod"/>
            </a:pPr>
            <a:r>
              <a:rPr lang="en" sz="1300" b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Personal Effects </a:t>
            </a:r>
            <a:endParaRPr sz="13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111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300"/>
              <a:buFont typeface="Montserrat"/>
              <a:buAutoNum type="alphaLcPeriod"/>
            </a:pPr>
            <a:r>
              <a:rPr lang="en" sz="13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Agreement of Children?</a:t>
            </a:r>
            <a:endParaRPr sz="13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111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300"/>
              <a:buFont typeface="Montserrat"/>
              <a:buAutoNum type="alphaLcPeriod"/>
            </a:pPr>
            <a:r>
              <a:rPr lang="en" sz="13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Dispute Mechanism?</a:t>
            </a:r>
            <a:endParaRPr sz="13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111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300"/>
              <a:buFont typeface="Montserrat"/>
              <a:buAutoNum type="arabicPeriod"/>
            </a:pPr>
            <a:r>
              <a:rPr lang="en" sz="1300" b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Residue - 100% Divided Equally Absolute</a:t>
            </a:r>
            <a:endParaRPr sz="13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111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300"/>
              <a:buFont typeface="Montserrat"/>
              <a:buAutoNum type="alphaLcPeriod"/>
            </a:pPr>
            <a:r>
              <a:rPr lang="en" sz="13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Gift Over to Beneficiary’s Issue</a:t>
            </a:r>
            <a:endParaRPr sz="13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111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300"/>
              <a:buFont typeface="Montserrat"/>
              <a:buAutoNum type="arabicPeriod"/>
            </a:pPr>
            <a:r>
              <a:rPr lang="en" sz="1300" b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Estate Trustees - Children </a:t>
            </a:r>
            <a:endParaRPr sz="13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111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300"/>
              <a:buFont typeface="Montserrat"/>
              <a:buAutoNum type="alphaLcPeriod"/>
            </a:pPr>
            <a:r>
              <a:rPr lang="en" sz="13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Residency</a:t>
            </a:r>
            <a:endParaRPr sz="13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111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300"/>
              <a:buFont typeface="Montserrat"/>
              <a:buAutoNum type="alphaLcPeriod"/>
            </a:pPr>
            <a:r>
              <a:rPr lang="en" sz="13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Logistics</a:t>
            </a:r>
            <a:endParaRPr sz="13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111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300"/>
              <a:buFont typeface="Montserrat"/>
              <a:buAutoNum type="alphaLcPeriod"/>
            </a:pPr>
            <a:r>
              <a:rPr lang="en" sz="13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Dispute Resolution</a:t>
            </a:r>
            <a:endParaRPr sz="13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111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300"/>
              <a:buFont typeface="Montserrat"/>
              <a:buAutoNum type="alphaLcPeriod"/>
            </a:pPr>
            <a:r>
              <a:rPr lang="en" sz="13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Compensation</a:t>
            </a:r>
            <a:endParaRPr sz="13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0" name="Google Shape;140;p21"/>
          <p:cNvSpPr txBox="1"/>
          <p:nvPr/>
        </p:nvSpPr>
        <p:spPr>
          <a:xfrm>
            <a:off x="0" y="159325"/>
            <a:ext cx="91440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Adult Descendants Only- Everything Equal</a:t>
            </a:r>
            <a:endParaRPr sz="24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1" name="Google Shape;141;p21"/>
          <p:cNvSpPr/>
          <p:nvPr/>
        </p:nvSpPr>
        <p:spPr>
          <a:xfrm>
            <a:off x="0" y="4706300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2" name="Google Shape;142;p21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1"/>
          <p:cNvSpPr/>
          <p:nvPr/>
        </p:nvSpPr>
        <p:spPr>
          <a:xfrm>
            <a:off x="5582913" y="1397075"/>
            <a:ext cx="2996700" cy="27528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44" name="Google Shape;144;p21"/>
          <p:cNvCxnSpPr/>
          <p:nvPr/>
        </p:nvCxnSpPr>
        <p:spPr>
          <a:xfrm>
            <a:off x="1150175" y="684950"/>
            <a:ext cx="6862200" cy="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45" name="Google Shape;145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12863" y="1785325"/>
            <a:ext cx="1936826" cy="1936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2"/>
          <p:cNvSpPr txBox="1"/>
          <p:nvPr/>
        </p:nvSpPr>
        <p:spPr>
          <a:xfrm>
            <a:off x="472375" y="895900"/>
            <a:ext cx="6991500" cy="35865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 b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Future Children</a:t>
            </a:r>
            <a:endParaRPr sz="17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 b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Personal Effects</a:t>
            </a:r>
            <a:endParaRPr sz="17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 b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Home Trust</a:t>
            </a:r>
            <a:endParaRPr sz="17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 b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Residue - 100% Divided Equally - Trust</a:t>
            </a:r>
            <a:endParaRPr sz="17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lphaL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Duration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lphaL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Mandatory Payments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lphaL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Gift Over to Beneficiary’s Issue/Client’s Issue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 b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Estate Trustees</a:t>
            </a:r>
            <a:endParaRPr sz="17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 b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Guardians</a:t>
            </a:r>
            <a:endParaRPr sz="2100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1" name="Google Shape;151;p22"/>
          <p:cNvSpPr txBox="1"/>
          <p:nvPr/>
        </p:nvSpPr>
        <p:spPr>
          <a:xfrm>
            <a:off x="0" y="159325"/>
            <a:ext cx="91440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Young Descendants Only- Everything Equal</a:t>
            </a:r>
            <a:endParaRPr sz="24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2" name="Google Shape;152;p22"/>
          <p:cNvSpPr/>
          <p:nvPr/>
        </p:nvSpPr>
        <p:spPr>
          <a:xfrm>
            <a:off x="0" y="4706300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53" name="Google Shape;153;p22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2"/>
          <p:cNvSpPr/>
          <p:nvPr/>
        </p:nvSpPr>
        <p:spPr>
          <a:xfrm>
            <a:off x="6280750" y="895905"/>
            <a:ext cx="2402100" cy="22566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55" name="Google Shape;155;p22"/>
          <p:cNvCxnSpPr/>
          <p:nvPr/>
        </p:nvCxnSpPr>
        <p:spPr>
          <a:xfrm>
            <a:off x="1111400" y="672025"/>
            <a:ext cx="6965700" cy="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56" name="Google Shape;156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05063" y="1147462"/>
            <a:ext cx="1753475" cy="1753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264</Words>
  <Application>Microsoft Office PowerPoint</Application>
  <PresentationFormat>On-screen Show (16:9)</PresentationFormat>
  <Paragraphs>98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Montserrat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Jennifer Sousa</cp:lastModifiedBy>
  <cp:revision>2</cp:revision>
  <dcterms:modified xsi:type="dcterms:W3CDTF">2022-01-17T20:42:29Z</dcterms:modified>
</cp:coreProperties>
</file>