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3750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2aa0b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2aa0b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bfa98f98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bfa98f98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9a552773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9a552773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9a552773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9a552773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083deea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083deea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083deea7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083deea7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9a552773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9a552773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9a552773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9a552773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marL="914400" lvl="1" indent="-325755" algn="l" rtl="0">
              <a:spcBef>
                <a:spcPts val="1600"/>
              </a:spcBef>
              <a:spcAft>
                <a:spcPts val="0"/>
              </a:spcAft>
              <a:buSzPts val="1530"/>
              <a:buChar char="○"/>
              <a:defRPr/>
            </a:lvl2pPr>
            <a:lvl3pPr marL="1371600" lvl="2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302894" algn="l" rtl="0">
              <a:spcBef>
                <a:spcPts val="1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660300" y="189775"/>
            <a:ext cx="1878000" cy="17481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98750" y="1937863"/>
            <a:ext cx="8801100" cy="18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b="1" dirty="0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Income Tax - Part I</a:t>
            </a:r>
            <a:endParaRPr sz="5700" b="1" dirty="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What your Client needs to know</a:t>
            </a:r>
            <a:endParaRPr sz="3800" b="1" dirty="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700" b="1" dirty="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endParaRPr sz="3000" b="1" i="1" dirty="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1242874" y="3819175"/>
            <a:ext cx="6622742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With Ian Hull, Suzana Popovic-Montag and Jordy Atin</a:t>
            </a:r>
            <a:endParaRPr b="1" i="1" dirty="0">
              <a:solidFill>
                <a:srgbClr val="666666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1100" y="415625"/>
            <a:ext cx="1296401" cy="129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571500" y="1005800"/>
            <a:ext cx="6394200" cy="2478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advice are you giving about income tax?</a:t>
            </a:r>
            <a:endParaRPr sz="1800"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confirm that I am not retained to provide you with any income tax planning advice regarding your estate plan.  If you are concerned about income tax planning for your estate, I recommend considering retaining a tax specialist to provide you with advice in this regard.</a:t>
            </a:r>
            <a:endParaRPr sz="1300"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Retainer Limits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5"/>
          <p:cNvCxnSpPr/>
          <p:nvPr/>
        </p:nvCxnSpPr>
        <p:spPr>
          <a:xfrm>
            <a:off x="3101600" y="684950"/>
            <a:ext cx="29853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5"/>
          <p:cNvSpPr/>
          <p:nvPr/>
        </p:nvSpPr>
        <p:spPr>
          <a:xfrm>
            <a:off x="6899500" y="2623450"/>
            <a:ext cx="1991700" cy="1894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0050" y="2905413"/>
            <a:ext cx="1330575" cy="13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2579350" y="1360900"/>
            <a:ext cx="6169800" cy="30861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0675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Death triggers </a:t>
            </a:r>
            <a:r>
              <a:rPr lang="en" sz="145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notional sale</a:t>
            </a: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of asset.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That sale triggers </a:t>
            </a:r>
            <a:r>
              <a:rPr lang="en" sz="145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capital gains</a:t>
            </a: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if value of asset has increased.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capital gain triggers </a:t>
            </a:r>
            <a:r>
              <a:rPr lang="en" sz="145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inclusion of income</a:t>
            </a: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in the deceased’s final tax return @ 50% of the capital gain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That income triggers </a:t>
            </a:r>
            <a:r>
              <a:rPr lang="en" sz="145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income tax</a:t>
            </a: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at the deceased’s marginal rate. 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payment of income tax comes from the residue of the estate unless the Will contains a contrary intention.</a:t>
            </a:r>
            <a:endParaRPr sz="2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Fundamentals of How Income Tax 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Works on Death 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-27300" y="4706288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/>
          <p:nvPr/>
        </p:nvSpPr>
        <p:spPr>
          <a:xfrm>
            <a:off x="256875" y="1722113"/>
            <a:ext cx="1978800" cy="19617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6" name="Google Shape;86;p16"/>
          <p:cNvCxnSpPr/>
          <p:nvPr/>
        </p:nvCxnSpPr>
        <p:spPr>
          <a:xfrm>
            <a:off x="1356950" y="684950"/>
            <a:ext cx="63843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6"/>
          <p:cNvCxnSpPr/>
          <p:nvPr/>
        </p:nvCxnSpPr>
        <p:spPr>
          <a:xfrm rot="10800000" flipH="1">
            <a:off x="3026250" y="1098600"/>
            <a:ext cx="3091500" cy="30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475" y="2055297"/>
            <a:ext cx="1280694" cy="128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1293675" y="1004663"/>
            <a:ext cx="4923900" cy="34077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Examples:</a:t>
            </a:r>
            <a:endParaRPr sz="1800" b="1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just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Non-Appreciating Assets: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○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Cash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○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Fixed Income Investments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Exempt Assets: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○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Principal Residence (only 1)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○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Life Insurance 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 b="1" i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1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Not All Assets Trigger Income Tax on Death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/>
          <p:nvPr/>
        </p:nvSpPr>
        <p:spPr>
          <a:xfrm>
            <a:off x="5997875" y="1409550"/>
            <a:ext cx="2428200" cy="23244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8" name="Google Shape;98;p17"/>
          <p:cNvCxnSpPr/>
          <p:nvPr/>
        </p:nvCxnSpPr>
        <p:spPr>
          <a:xfrm rot="10800000" flipH="1">
            <a:off x="542775" y="697825"/>
            <a:ext cx="81030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7600" y="1857375"/>
            <a:ext cx="1428750" cy="1428750"/>
          </a:xfrm>
          <a:prstGeom prst="rect">
            <a:avLst/>
          </a:prstGeom>
          <a:noFill/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2558825" y="1299975"/>
            <a:ext cx="6175800" cy="27891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Full Value of Asset is Included as Taxable Income</a:t>
            </a:r>
            <a:endParaRPr sz="1800" b="1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0200" algn="just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RRSP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RRIF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0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 Lump Sum Pension Death Benefits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0" algn="just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if Client withdrew the entire amount at death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 b="1" i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1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Full Value Assets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/>
          <p:nvPr/>
        </p:nvSpPr>
        <p:spPr>
          <a:xfrm>
            <a:off x="444425" y="1933875"/>
            <a:ext cx="2428200" cy="23244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9" name="Google Shape;109;p18"/>
          <p:cNvCxnSpPr/>
          <p:nvPr/>
        </p:nvCxnSpPr>
        <p:spPr>
          <a:xfrm rot="10800000" flipH="1">
            <a:off x="2976000" y="699625"/>
            <a:ext cx="31920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338" y="2198625"/>
            <a:ext cx="1678374" cy="167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1675250" y="1002738"/>
            <a:ext cx="5442000" cy="3138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1" i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1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Example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19"/>
          <p:cNvCxnSpPr/>
          <p:nvPr/>
        </p:nvCxnSpPr>
        <p:spPr>
          <a:xfrm>
            <a:off x="3589800" y="699625"/>
            <a:ext cx="19644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0" name="Google Shape;120;p19"/>
          <p:cNvPicPr preferRelativeResize="0"/>
          <p:nvPr/>
        </p:nvPicPr>
        <p:blipFill rotWithShape="1">
          <a:blip r:embed="rId4">
            <a:alphaModFix/>
          </a:blip>
          <a:srcRect l="1009" t="1097"/>
          <a:stretch/>
        </p:blipFill>
        <p:spPr>
          <a:xfrm>
            <a:off x="1396823" y="159325"/>
            <a:ext cx="6350352" cy="446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340675" y="862650"/>
            <a:ext cx="6319500" cy="17091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Defers the notional trigger of sale on death until:</a:t>
            </a:r>
            <a:endParaRPr sz="1600" b="1" u="sng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02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Actual Sale of Asset or 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Char char="●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Death of the Spouse.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The Most Common Deferral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0"/>
          <p:cNvSpPr/>
          <p:nvPr/>
        </p:nvSpPr>
        <p:spPr>
          <a:xfrm>
            <a:off x="6854025" y="1620301"/>
            <a:ext cx="2063100" cy="20196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0" name="Google Shape;130;p20"/>
          <p:cNvCxnSpPr/>
          <p:nvPr/>
        </p:nvCxnSpPr>
        <p:spPr>
          <a:xfrm>
            <a:off x="2054825" y="723700"/>
            <a:ext cx="51564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1" name="Google Shape;13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4075" y="1988600"/>
            <a:ext cx="1283000" cy="128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/>
          <p:nvPr/>
        </p:nvSpPr>
        <p:spPr>
          <a:xfrm>
            <a:off x="258300" y="2351175"/>
            <a:ext cx="7960800" cy="22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 of Asset to the </a:t>
            </a:r>
            <a:r>
              <a:rPr lang="en" sz="16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Spouse Absolute</a:t>
            </a:r>
            <a:endParaRPr sz="16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Transfer of Asset into a </a:t>
            </a:r>
            <a:r>
              <a:rPr lang="en" sz="16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Qualifying Spouse Trust</a:t>
            </a:r>
            <a:endParaRPr sz="16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AutoNum type="alphaLcPeriod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Held for the rest of the lifetime of the spouse.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AutoNum type="alphaLcPeriod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Spouse is entitled to get all income from the asset.</a:t>
            </a:r>
            <a:endParaRPr sz="1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Montserrat"/>
              <a:buAutoNum type="alphaLcPeriod"/>
            </a:pPr>
            <a:r>
              <a:rPr lang="en" sz="1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No one but the spouse can have access to the capital of the asset until spouse dies.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/>
        </p:nvSpPr>
        <p:spPr>
          <a:xfrm>
            <a:off x="1793400" y="898937"/>
            <a:ext cx="5557200" cy="3619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Wishes first, income tax deferral second?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Burden of income tax on the residuary beneficiaries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Assets with highest taxes to the spouse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Consider income tax burden on recipient spouse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Consider whether sale expected quickly after death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Rollover only defers until sale/death- does NOT avoid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Assets with no tax to non-spouse beneficiaries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06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Char char="●"/>
            </a:pPr>
            <a:r>
              <a:rPr lang="en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Making an asset joint does NOT defer income tax</a:t>
            </a:r>
            <a:endParaRPr sz="1500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Other Considerations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1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21"/>
          <p:cNvCxnSpPr/>
          <p:nvPr/>
        </p:nvCxnSpPr>
        <p:spPr>
          <a:xfrm rot="10800000" flipH="1">
            <a:off x="2584675" y="697875"/>
            <a:ext cx="40449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On-screen Show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Montserrat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Jennifer Sousa</cp:lastModifiedBy>
  <cp:revision>2</cp:revision>
  <dcterms:modified xsi:type="dcterms:W3CDTF">2022-01-17T20:42:56Z</dcterms:modified>
</cp:coreProperties>
</file>