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8" y="22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7137500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432aa0bcc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432aa0bcc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bbfa98f980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bbfa98f980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79a5527734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79a5527734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79a5527734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79a5527734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c083deea7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c083deea7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c083deea78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c083deea78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79a5527734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79a5527734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79a5527734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79a5527734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7185" algn="l" rtl="0">
              <a:spcBef>
                <a:spcPts val="360"/>
              </a:spcBef>
              <a:spcAft>
                <a:spcPts val="0"/>
              </a:spcAft>
              <a:buSzPts val="1710"/>
              <a:buChar char="●"/>
              <a:defRPr/>
            </a:lvl1pPr>
            <a:lvl2pPr marL="914400" lvl="1" indent="-325755" algn="l" rtl="0">
              <a:spcBef>
                <a:spcPts val="1600"/>
              </a:spcBef>
              <a:spcAft>
                <a:spcPts val="0"/>
              </a:spcAft>
              <a:buSzPts val="1530"/>
              <a:buChar char="○"/>
              <a:defRPr/>
            </a:lvl2pPr>
            <a:lvl3pPr marL="1371600" lvl="2" indent="-308610" algn="l" rtl="0">
              <a:spcBef>
                <a:spcPts val="1600"/>
              </a:spcBef>
              <a:spcAft>
                <a:spcPts val="0"/>
              </a:spcAft>
              <a:buSzPts val="1260"/>
              <a:buChar char="■"/>
              <a:defRPr/>
            </a:lvl3pPr>
            <a:lvl4pPr marL="1828800" lvl="3" indent="-302894" algn="l" rtl="0">
              <a:spcBef>
                <a:spcPts val="1600"/>
              </a:spcBef>
              <a:spcAft>
                <a:spcPts val="0"/>
              </a:spcAft>
              <a:buSzPts val="1170"/>
              <a:buChar char="●"/>
              <a:defRPr/>
            </a:lvl4pPr>
            <a:lvl5pPr marL="2286000" lvl="4" indent="-302895" algn="l" rtl="0">
              <a:spcBef>
                <a:spcPts val="1600"/>
              </a:spcBef>
              <a:spcAft>
                <a:spcPts val="0"/>
              </a:spcAft>
              <a:buSzPts val="1170"/>
              <a:buChar char="○"/>
              <a:defRPr/>
            </a:lvl5pPr>
            <a:lvl6pPr marL="2743200" lvl="5" indent="-320039" algn="l" rtl="0">
              <a:spcBef>
                <a:spcPts val="1600"/>
              </a:spcBef>
              <a:spcAft>
                <a:spcPts val="0"/>
              </a:spcAft>
              <a:buSzPts val="1440"/>
              <a:buChar char="■"/>
              <a:defRPr/>
            </a:lvl6pPr>
            <a:lvl7pPr marL="3200400" lvl="6" indent="-320039" algn="l" rtl="0">
              <a:spcBef>
                <a:spcPts val="1600"/>
              </a:spcBef>
              <a:spcAft>
                <a:spcPts val="0"/>
              </a:spcAft>
              <a:buSzPts val="1440"/>
              <a:buChar char="●"/>
              <a:defRPr/>
            </a:lvl7pPr>
            <a:lvl8pPr marL="3657600" lvl="7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l" rtl="0">
              <a:spcBef>
                <a:spcPts val="1600"/>
              </a:spcBef>
              <a:spcAft>
                <a:spcPts val="160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2667000" y="4767263"/>
            <a:ext cx="33528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7924800" y="4767263"/>
            <a:ext cx="7620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/>
          <p:nvPr/>
        </p:nvSpPr>
        <p:spPr>
          <a:xfrm>
            <a:off x="3660300" y="189775"/>
            <a:ext cx="1878000" cy="1748100"/>
          </a:xfrm>
          <a:prstGeom prst="ellipse">
            <a:avLst/>
          </a:prstGeom>
          <a:solidFill>
            <a:srgbClr val="0080FF"/>
          </a:solidFill>
          <a:ln w="9525" cap="flat" cmpd="sng">
            <a:solidFill>
              <a:srgbClr val="008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4"/>
          <p:cNvSpPr txBox="1"/>
          <p:nvPr/>
        </p:nvSpPr>
        <p:spPr>
          <a:xfrm>
            <a:off x="198750" y="1937863"/>
            <a:ext cx="8801100" cy="18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200" b="1" dirty="0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Income Tax - Part I</a:t>
            </a:r>
            <a:endParaRPr sz="5700" b="1" dirty="0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What your Client needs to know</a:t>
            </a:r>
            <a:endParaRPr sz="3800" b="1" dirty="0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700" b="1" dirty="0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 dirty="0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900"/>
              </a:spcBef>
              <a:spcAft>
                <a:spcPts val="0"/>
              </a:spcAft>
              <a:buNone/>
            </a:pPr>
            <a:endParaRPr sz="3000" b="1" i="1" dirty="0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2" name="Google Shape;62;p14"/>
          <p:cNvSpPr/>
          <p:nvPr/>
        </p:nvSpPr>
        <p:spPr>
          <a:xfrm>
            <a:off x="0" y="4706300"/>
            <a:ext cx="9198600" cy="437100"/>
          </a:xfrm>
          <a:prstGeom prst="rect">
            <a:avLst/>
          </a:prstGeom>
          <a:solidFill>
            <a:srgbClr val="008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 t="30844" b="39201"/>
          <a:stretch/>
        </p:blipFill>
        <p:spPr>
          <a:xfrm>
            <a:off x="7604125" y="4807838"/>
            <a:ext cx="1388870" cy="234025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1242874" y="3819175"/>
            <a:ext cx="6622742" cy="5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i="1" dirty="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With Ian Hull, Suzana Popovic-Montag and Jordy Atin</a:t>
            </a:r>
            <a:endParaRPr b="1" i="1" dirty="0">
              <a:solidFill>
                <a:srgbClr val="666666"/>
              </a:solidFill>
            </a:endParaRPr>
          </a:p>
        </p:txBody>
      </p:sp>
      <p:pic>
        <p:nvPicPr>
          <p:cNvPr id="65" name="Google Shape;6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51100" y="415625"/>
            <a:ext cx="1296401" cy="12964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/>
        </p:nvSpPr>
        <p:spPr>
          <a:xfrm>
            <a:off x="571500" y="1005800"/>
            <a:ext cx="6394200" cy="24780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What advice are you giving about income tax?</a:t>
            </a:r>
            <a:endParaRPr sz="1800" b="1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0" algn="l" rtl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6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I confirm that I am not retained to provide you with any income tax planning advice regarding your estate plan.  If you are concerned about income tax planning for your estate, I recommend considering retaining a tax specialist to provide you with advice in this regard.</a:t>
            </a:r>
            <a:endParaRPr sz="1300" b="1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0" y="159325"/>
            <a:ext cx="9144000" cy="5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Retainer Limits</a:t>
            </a:r>
            <a:endParaRPr sz="28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2" name="Google Shape;72;p15"/>
          <p:cNvSpPr/>
          <p:nvPr/>
        </p:nvSpPr>
        <p:spPr>
          <a:xfrm>
            <a:off x="-27300" y="4706313"/>
            <a:ext cx="9198600" cy="437100"/>
          </a:xfrm>
          <a:prstGeom prst="rect">
            <a:avLst/>
          </a:prstGeom>
          <a:solidFill>
            <a:srgbClr val="008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3" name="Google Shape;73;p15"/>
          <p:cNvPicPr preferRelativeResize="0"/>
          <p:nvPr/>
        </p:nvPicPr>
        <p:blipFill rotWithShape="1">
          <a:blip r:embed="rId3">
            <a:alphaModFix/>
          </a:blip>
          <a:srcRect t="30844" b="39201"/>
          <a:stretch/>
        </p:blipFill>
        <p:spPr>
          <a:xfrm>
            <a:off x="7604125" y="4807838"/>
            <a:ext cx="1388870" cy="2340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4" name="Google Shape;74;p15"/>
          <p:cNvCxnSpPr/>
          <p:nvPr/>
        </p:nvCxnSpPr>
        <p:spPr>
          <a:xfrm>
            <a:off x="3101600" y="684950"/>
            <a:ext cx="2985300" cy="0"/>
          </a:xfrm>
          <a:prstGeom prst="straightConnector1">
            <a:avLst/>
          </a:prstGeom>
          <a:noFill/>
          <a:ln w="76200" cap="flat" cmpd="sng">
            <a:solidFill>
              <a:srgbClr val="0080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5" name="Google Shape;75;p15"/>
          <p:cNvSpPr/>
          <p:nvPr/>
        </p:nvSpPr>
        <p:spPr>
          <a:xfrm>
            <a:off x="6899500" y="2623450"/>
            <a:ext cx="1991700" cy="1894500"/>
          </a:xfrm>
          <a:prstGeom prst="ellipse">
            <a:avLst/>
          </a:prstGeom>
          <a:solidFill>
            <a:srgbClr val="0080FF"/>
          </a:solidFill>
          <a:ln w="9525" cap="flat" cmpd="sng">
            <a:solidFill>
              <a:srgbClr val="008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6" name="Google Shape;7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30050" y="2905413"/>
            <a:ext cx="1330575" cy="133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/>
        </p:nvSpPr>
        <p:spPr>
          <a:xfrm>
            <a:off x="2579350" y="1360900"/>
            <a:ext cx="6169800" cy="30861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20675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450"/>
              <a:buFont typeface="Montserrat"/>
              <a:buAutoNum type="arabicPeriod"/>
            </a:pPr>
            <a:r>
              <a:rPr lang="en" sz="145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Death triggers </a:t>
            </a:r>
            <a:r>
              <a:rPr lang="en" sz="1450" u="sng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notional sale</a:t>
            </a:r>
            <a:r>
              <a:rPr lang="en" sz="145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 of asset.</a:t>
            </a:r>
            <a:endParaRPr sz="145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20675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50"/>
              <a:buFont typeface="Montserrat"/>
              <a:buAutoNum type="arabicPeriod"/>
            </a:pPr>
            <a:r>
              <a:rPr lang="en" sz="145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That sale triggers </a:t>
            </a:r>
            <a:r>
              <a:rPr lang="en" sz="1450" u="sng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capital gains</a:t>
            </a:r>
            <a:r>
              <a:rPr lang="en" sz="145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 if value of asset has increased.</a:t>
            </a:r>
            <a:endParaRPr sz="145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20675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50"/>
              <a:buFont typeface="Montserrat"/>
              <a:buAutoNum type="arabicPeriod"/>
            </a:pPr>
            <a:r>
              <a:rPr lang="en" sz="145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The capital gain triggers </a:t>
            </a:r>
            <a:r>
              <a:rPr lang="en" sz="1450" u="sng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inclusion of income</a:t>
            </a:r>
            <a:r>
              <a:rPr lang="en" sz="145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 in the deceased’s final tax return @ 50% of the capital gain</a:t>
            </a:r>
            <a:endParaRPr sz="145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20675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50"/>
              <a:buFont typeface="Montserrat"/>
              <a:buAutoNum type="arabicPeriod"/>
            </a:pPr>
            <a:r>
              <a:rPr lang="en" sz="145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That income triggers </a:t>
            </a:r>
            <a:r>
              <a:rPr lang="en" sz="1450" u="sng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income tax</a:t>
            </a:r>
            <a:r>
              <a:rPr lang="en" sz="145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 at the deceased’s marginal rate. </a:t>
            </a:r>
            <a:endParaRPr sz="145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20675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50"/>
              <a:buFont typeface="Montserrat"/>
              <a:buAutoNum type="arabicPeriod"/>
            </a:pPr>
            <a:r>
              <a:rPr lang="en" sz="145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The payment of income tax comes from the residue of the estate unless the Will contains a contrary intention.</a:t>
            </a:r>
            <a:endParaRPr sz="20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2" name="Google Shape;82;p16"/>
          <p:cNvSpPr txBox="1"/>
          <p:nvPr/>
        </p:nvSpPr>
        <p:spPr>
          <a:xfrm>
            <a:off x="0" y="159325"/>
            <a:ext cx="9144000" cy="5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Fundamentals of How Income Tax </a:t>
            </a:r>
            <a:endParaRPr sz="28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Works on Death </a:t>
            </a:r>
            <a:endParaRPr sz="28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3" name="Google Shape;83;p16"/>
          <p:cNvSpPr/>
          <p:nvPr/>
        </p:nvSpPr>
        <p:spPr>
          <a:xfrm>
            <a:off x="-27300" y="4706288"/>
            <a:ext cx="9198600" cy="437100"/>
          </a:xfrm>
          <a:prstGeom prst="rect">
            <a:avLst/>
          </a:prstGeom>
          <a:solidFill>
            <a:srgbClr val="008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4" name="Google Shape;84;p16"/>
          <p:cNvPicPr preferRelativeResize="0"/>
          <p:nvPr/>
        </p:nvPicPr>
        <p:blipFill rotWithShape="1">
          <a:blip r:embed="rId3">
            <a:alphaModFix/>
          </a:blip>
          <a:srcRect t="30844" b="39201"/>
          <a:stretch/>
        </p:blipFill>
        <p:spPr>
          <a:xfrm>
            <a:off x="7604125" y="4807838"/>
            <a:ext cx="1388870" cy="234025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6"/>
          <p:cNvSpPr/>
          <p:nvPr/>
        </p:nvSpPr>
        <p:spPr>
          <a:xfrm>
            <a:off x="256875" y="1722113"/>
            <a:ext cx="1978800" cy="1961700"/>
          </a:xfrm>
          <a:prstGeom prst="ellipse">
            <a:avLst/>
          </a:prstGeom>
          <a:solidFill>
            <a:srgbClr val="0080FF"/>
          </a:solidFill>
          <a:ln w="9525" cap="flat" cmpd="sng">
            <a:solidFill>
              <a:srgbClr val="008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86" name="Google Shape;86;p16"/>
          <p:cNvCxnSpPr/>
          <p:nvPr/>
        </p:nvCxnSpPr>
        <p:spPr>
          <a:xfrm>
            <a:off x="1356950" y="684950"/>
            <a:ext cx="6384300" cy="0"/>
          </a:xfrm>
          <a:prstGeom prst="straightConnector1">
            <a:avLst/>
          </a:prstGeom>
          <a:noFill/>
          <a:ln w="76200" cap="flat" cmpd="sng">
            <a:solidFill>
              <a:srgbClr val="0080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7" name="Google Shape;87;p16"/>
          <p:cNvCxnSpPr/>
          <p:nvPr/>
        </p:nvCxnSpPr>
        <p:spPr>
          <a:xfrm rot="10800000" flipH="1">
            <a:off x="3026250" y="1098600"/>
            <a:ext cx="3091500" cy="3000"/>
          </a:xfrm>
          <a:prstGeom prst="straightConnector1">
            <a:avLst/>
          </a:prstGeom>
          <a:noFill/>
          <a:ln w="76200" cap="flat" cmpd="sng">
            <a:solidFill>
              <a:srgbClr val="0080FF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8" name="Google Shape;88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3475" y="2055297"/>
            <a:ext cx="1280694" cy="1280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/>
          <p:nvPr/>
        </p:nvSpPr>
        <p:spPr>
          <a:xfrm>
            <a:off x="1293675" y="1004663"/>
            <a:ext cx="4923900" cy="34077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u="sng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Examples:</a:t>
            </a:r>
            <a:endParaRPr sz="1800" b="1" u="sng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0200" algn="just" rtl="0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ontserrat"/>
              <a:buChar char="●"/>
            </a:pPr>
            <a:r>
              <a:rPr lang="en" sz="16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Non-Appreciating Assets:</a:t>
            </a:r>
            <a:endParaRPr sz="16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3020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ontserrat"/>
              <a:buChar char="○"/>
            </a:pPr>
            <a:r>
              <a:rPr lang="en" sz="16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Cash</a:t>
            </a:r>
            <a:endParaRPr sz="16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3020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ontserrat"/>
              <a:buChar char="○"/>
            </a:pPr>
            <a:r>
              <a:rPr lang="en" sz="16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Fixed Income Investments</a:t>
            </a:r>
            <a:endParaRPr sz="16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020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ontserrat"/>
              <a:buChar char="●"/>
            </a:pPr>
            <a:r>
              <a:rPr lang="en" sz="16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Exempt Assets:</a:t>
            </a:r>
            <a:endParaRPr sz="16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3020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ontserrat"/>
              <a:buChar char="○"/>
            </a:pPr>
            <a:r>
              <a:rPr lang="en" sz="16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Principal Residence (only 1)</a:t>
            </a:r>
            <a:endParaRPr sz="16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3020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ontserrat"/>
              <a:buChar char="○"/>
            </a:pPr>
            <a:r>
              <a:rPr lang="en" sz="16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Life Insurance </a:t>
            </a:r>
            <a:endParaRPr sz="16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just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100" b="1" i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just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1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0" indent="0" algn="just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sz="21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4" name="Google Shape;94;p17"/>
          <p:cNvSpPr txBox="1"/>
          <p:nvPr/>
        </p:nvSpPr>
        <p:spPr>
          <a:xfrm>
            <a:off x="0" y="159325"/>
            <a:ext cx="9144000" cy="5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Not All Assets Trigger Income Tax on Death</a:t>
            </a:r>
            <a:endParaRPr sz="19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5" name="Google Shape;95;p17"/>
          <p:cNvSpPr/>
          <p:nvPr/>
        </p:nvSpPr>
        <p:spPr>
          <a:xfrm>
            <a:off x="0" y="4706300"/>
            <a:ext cx="9198600" cy="437100"/>
          </a:xfrm>
          <a:prstGeom prst="rect">
            <a:avLst/>
          </a:prstGeom>
          <a:solidFill>
            <a:srgbClr val="008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6" name="Google Shape;96;p17"/>
          <p:cNvPicPr preferRelativeResize="0"/>
          <p:nvPr/>
        </p:nvPicPr>
        <p:blipFill rotWithShape="1">
          <a:blip r:embed="rId3">
            <a:alphaModFix/>
          </a:blip>
          <a:srcRect t="30844" b="39201"/>
          <a:stretch/>
        </p:blipFill>
        <p:spPr>
          <a:xfrm>
            <a:off x="7604125" y="4807838"/>
            <a:ext cx="1388870" cy="23402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7"/>
          <p:cNvSpPr/>
          <p:nvPr/>
        </p:nvSpPr>
        <p:spPr>
          <a:xfrm>
            <a:off x="5997875" y="1409550"/>
            <a:ext cx="2428200" cy="2324400"/>
          </a:xfrm>
          <a:prstGeom prst="ellipse">
            <a:avLst/>
          </a:prstGeom>
          <a:solidFill>
            <a:srgbClr val="0080FF"/>
          </a:solidFill>
          <a:ln w="9525" cap="flat" cmpd="sng">
            <a:solidFill>
              <a:srgbClr val="008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98" name="Google Shape;98;p17"/>
          <p:cNvCxnSpPr/>
          <p:nvPr/>
        </p:nvCxnSpPr>
        <p:spPr>
          <a:xfrm rot="10800000" flipH="1">
            <a:off x="542775" y="697825"/>
            <a:ext cx="8103000" cy="12900"/>
          </a:xfrm>
          <a:prstGeom prst="straightConnector1">
            <a:avLst/>
          </a:prstGeom>
          <a:noFill/>
          <a:ln w="76200" cap="flat" cmpd="sng">
            <a:solidFill>
              <a:srgbClr val="0080FF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99" name="Google Shape;99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97600" y="1857375"/>
            <a:ext cx="1428750" cy="1428750"/>
          </a:xfrm>
          <a:prstGeom prst="rect">
            <a:avLst/>
          </a:prstGeom>
          <a:noFill/>
          <a:ln w="9525" cap="flat" cmpd="sng">
            <a:solidFill>
              <a:srgbClr val="0080FF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8"/>
          <p:cNvSpPr txBox="1"/>
          <p:nvPr/>
        </p:nvSpPr>
        <p:spPr>
          <a:xfrm>
            <a:off x="2558825" y="1299975"/>
            <a:ext cx="6175800" cy="27891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u="sng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Full Value of Asset is Included as Taxable Income</a:t>
            </a:r>
            <a:endParaRPr sz="1800" b="1" u="sng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0" indent="-330200" algn="just" rtl="0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ontserrat"/>
              <a:buChar char="●"/>
            </a:pPr>
            <a:r>
              <a:rPr lang="en" sz="16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RRSP</a:t>
            </a:r>
            <a:endParaRPr sz="16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0" indent="-33020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ontserrat"/>
              <a:buChar char="●"/>
            </a:pPr>
            <a:r>
              <a:rPr lang="en" sz="16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RRIF</a:t>
            </a:r>
            <a:endParaRPr sz="16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0" indent="-33020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ontserrat"/>
              <a:buChar char="●"/>
            </a:pPr>
            <a:r>
              <a:rPr lang="en" sz="16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Some Lump Sum Pension Death Benefits</a:t>
            </a:r>
            <a:endParaRPr sz="16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0" indent="0" algn="just" rtl="0">
              <a:lnSpc>
                <a:spcPct val="2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As if Client withdrew the entire amount at death</a:t>
            </a:r>
            <a:endParaRPr sz="16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just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100" b="1" i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just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1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0" indent="0" algn="just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sz="21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5" name="Google Shape;105;p18"/>
          <p:cNvSpPr txBox="1"/>
          <p:nvPr/>
        </p:nvSpPr>
        <p:spPr>
          <a:xfrm>
            <a:off x="0" y="159325"/>
            <a:ext cx="9144000" cy="5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Full Value Assets</a:t>
            </a:r>
            <a:endParaRPr sz="19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6" name="Google Shape;106;p18"/>
          <p:cNvSpPr/>
          <p:nvPr/>
        </p:nvSpPr>
        <p:spPr>
          <a:xfrm>
            <a:off x="0" y="4706300"/>
            <a:ext cx="9198600" cy="437100"/>
          </a:xfrm>
          <a:prstGeom prst="rect">
            <a:avLst/>
          </a:prstGeom>
          <a:solidFill>
            <a:srgbClr val="008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7" name="Google Shape;107;p18"/>
          <p:cNvPicPr preferRelativeResize="0"/>
          <p:nvPr/>
        </p:nvPicPr>
        <p:blipFill rotWithShape="1">
          <a:blip r:embed="rId3">
            <a:alphaModFix/>
          </a:blip>
          <a:srcRect t="30844" b="39201"/>
          <a:stretch/>
        </p:blipFill>
        <p:spPr>
          <a:xfrm>
            <a:off x="7604125" y="4807838"/>
            <a:ext cx="1388870" cy="234025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8"/>
          <p:cNvSpPr/>
          <p:nvPr/>
        </p:nvSpPr>
        <p:spPr>
          <a:xfrm>
            <a:off x="444425" y="1933875"/>
            <a:ext cx="2428200" cy="2324400"/>
          </a:xfrm>
          <a:prstGeom prst="ellipse">
            <a:avLst/>
          </a:prstGeom>
          <a:solidFill>
            <a:srgbClr val="0080FF"/>
          </a:solidFill>
          <a:ln w="9525" cap="flat" cmpd="sng">
            <a:solidFill>
              <a:srgbClr val="008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09" name="Google Shape;109;p18"/>
          <p:cNvCxnSpPr/>
          <p:nvPr/>
        </p:nvCxnSpPr>
        <p:spPr>
          <a:xfrm rot="10800000" flipH="1">
            <a:off x="2976000" y="699625"/>
            <a:ext cx="3192000" cy="12900"/>
          </a:xfrm>
          <a:prstGeom prst="straightConnector1">
            <a:avLst/>
          </a:prstGeom>
          <a:noFill/>
          <a:ln w="76200" cap="flat" cmpd="sng">
            <a:solidFill>
              <a:srgbClr val="0080FF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10" name="Google Shape;110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9338" y="2198625"/>
            <a:ext cx="1678374" cy="1678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9"/>
          <p:cNvSpPr txBox="1"/>
          <p:nvPr/>
        </p:nvSpPr>
        <p:spPr>
          <a:xfrm>
            <a:off x="1675250" y="1002738"/>
            <a:ext cx="5442000" cy="31380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b="1" i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just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1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371600" lvl="0" indent="0" algn="just" rt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sz="21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6" name="Google Shape;116;p19"/>
          <p:cNvSpPr txBox="1"/>
          <p:nvPr/>
        </p:nvSpPr>
        <p:spPr>
          <a:xfrm>
            <a:off x="0" y="159325"/>
            <a:ext cx="9144000" cy="5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Example</a:t>
            </a:r>
            <a:endParaRPr sz="19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7" name="Google Shape;117;p19"/>
          <p:cNvSpPr/>
          <p:nvPr/>
        </p:nvSpPr>
        <p:spPr>
          <a:xfrm>
            <a:off x="0" y="4706300"/>
            <a:ext cx="9198600" cy="437100"/>
          </a:xfrm>
          <a:prstGeom prst="rect">
            <a:avLst/>
          </a:prstGeom>
          <a:solidFill>
            <a:srgbClr val="008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8" name="Google Shape;118;p19"/>
          <p:cNvPicPr preferRelativeResize="0"/>
          <p:nvPr/>
        </p:nvPicPr>
        <p:blipFill rotWithShape="1">
          <a:blip r:embed="rId3">
            <a:alphaModFix/>
          </a:blip>
          <a:srcRect t="30844" b="39201"/>
          <a:stretch/>
        </p:blipFill>
        <p:spPr>
          <a:xfrm>
            <a:off x="7604125" y="4807838"/>
            <a:ext cx="1388870" cy="2340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9" name="Google Shape;119;p19"/>
          <p:cNvCxnSpPr/>
          <p:nvPr/>
        </p:nvCxnSpPr>
        <p:spPr>
          <a:xfrm>
            <a:off x="3589800" y="699625"/>
            <a:ext cx="1964400" cy="0"/>
          </a:xfrm>
          <a:prstGeom prst="straightConnector1">
            <a:avLst/>
          </a:prstGeom>
          <a:noFill/>
          <a:ln w="76200" cap="flat" cmpd="sng">
            <a:solidFill>
              <a:srgbClr val="0080FF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20" name="Google Shape;120;p19"/>
          <p:cNvPicPr preferRelativeResize="0"/>
          <p:nvPr/>
        </p:nvPicPr>
        <p:blipFill rotWithShape="1">
          <a:blip r:embed="rId4">
            <a:alphaModFix/>
          </a:blip>
          <a:srcRect l="1009" t="1097"/>
          <a:stretch/>
        </p:blipFill>
        <p:spPr>
          <a:xfrm>
            <a:off x="1396823" y="159325"/>
            <a:ext cx="6350352" cy="4464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 txBox="1"/>
          <p:nvPr/>
        </p:nvSpPr>
        <p:spPr>
          <a:xfrm>
            <a:off x="340675" y="862650"/>
            <a:ext cx="6319500" cy="17091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 b="1" u="sng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Defers the notional trigger of sale on death until:</a:t>
            </a:r>
            <a:endParaRPr sz="1600" b="1" u="sng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0" indent="-3302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666666"/>
              </a:buClr>
              <a:buSzPts val="1600"/>
              <a:buFont typeface="Montserrat"/>
              <a:buChar char="●"/>
            </a:pPr>
            <a:r>
              <a:rPr lang="en" sz="16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Actual Sale of Asset or </a:t>
            </a:r>
            <a:endParaRPr sz="16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600"/>
              <a:buFont typeface="Montserrat"/>
              <a:buChar char="●"/>
            </a:pPr>
            <a:r>
              <a:rPr lang="en" sz="16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Death of the Spouse.</a:t>
            </a:r>
            <a:endParaRPr sz="16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6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6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6" name="Google Shape;126;p20"/>
          <p:cNvSpPr txBox="1"/>
          <p:nvPr/>
        </p:nvSpPr>
        <p:spPr>
          <a:xfrm>
            <a:off x="0" y="159325"/>
            <a:ext cx="9144000" cy="5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The Most Common Deferral</a:t>
            </a:r>
            <a:endParaRPr sz="28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8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7" name="Google Shape;127;p20"/>
          <p:cNvSpPr/>
          <p:nvPr/>
        </p:nvSpPr>
        <p:spPr>
          <a:xfrm>
            <a:off x="0" y="4706300"/>
            <a:ext cx="9198600" cy="437100"/>
          </a:xfrm>
          <a:prstGeom prst="rect">
            <a:avLst/>
          </a:prstGeom>
          <a:solidFill>
            <a:srgbClr val="008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28" name="Google Shape;128;p20"/>
          <p:cNvPicPr preferRelativeResize="0"/>
          <p:nvPr/>
        </p:nvPicPr>
        <p:blipFill rotWithShape="1">
          <a:blip r:embed="rId3">
            <a:alphaModFix/>
          </a:blip>
          <a:srcRect t="30844" b="39201"/>
          <a:stretch/>
        </p:blipFill>
        <p:spPr>
          <a:xfrm>
            <a:off x="7604125" y="4807838"/>
            <a:ext cx="1388870" cy="234025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0"/>
          <p:cNvSpPr/>
          <p:nvPr/>
        </p:nvSpPr>
        <p:spPr>
          <a:xfrm>
            <a:off x="6854025" y="1620301"/>
            <a:ext cx="2063100" cy="2019600"/>
          </a:xfrm>
          <a:prstGeom prst="ellipse">
            <a:avLst/>
          </a:prstGeom>
          <a:solidFill>
            <a:srgbClr val="0080FF"/>
          </a:solidFill>
          <a:ln w="9525" cap="flat" cmpd="sng">
            <a:solidFill>
              <a:srgbClr val="008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30" name="Google Shape;130;p20"/>
          <p:cNvCxnSpPr/>
          <p:nvPr/>
        </p:nvCxnSpPr>
        <p:spPr>
          <a:xfrm>
            <a:off x="2054825" y="723700"/>
            <a:ext cx="5156400" cy="0"/>
          </a:xfrm>
          <a:prstGeom prst="straightConnector1">
            <a:avLst/>
          </a:prstGeom>
          <a:noFill/>
          <a:ln w="76200" cap="flat" cmpd="sng">
            <a:solidFill>
              <a:srgbClr val="0080FF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31" name="Google Shape;131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44075" y="1988600"/>
            <a:ext cx="1283000" cy="1283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20"/>
          <p:cNvSpPr txBox="1"/>
          <p:nvPr/>
        </p:nvSpPr>
        <p:spPr>
          <a:xfrm>
            <a:off x="258300" y="2351175"/>
            <a:ext cx="7960800" cy="22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3020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666666"/>
              </a:buClr>
              <a:buSzPts val="1600"/>
              <a:buFont typeface="Montserrat"/>
              <a:buAutoNum type="arabicPeriod"/>
            </a:pPr>
            <a:r>
              <a:rPr lang="en" sz="16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Gift of Asset to the </a:t>
            </a:r>
            <a:r>
              <a:rPr lang="en" sz="1600" b="1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Spouse Absolute</a:t>
            </a:r>
            <a:endParaRPr sz="1600"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600"/>
              <a:buFont typeface="Montserrat"/>
              <a:buAutoNum type="arabicPeriod"/>
            </a:pPr>
            <a:r>
              <a:rPr lang="en" sz="16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Transfer of Asset into a </a:t>
            </a:r>
            <a:r>
              <a:rPr lang="en" sz="1600" b="1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Qualifying Spouse Trust</a:t>
            </a:r>
            <a:endParaRPr sz="1600" b="1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600"/>
              <a:buFont typeface="Montserrat"/>
              <a:buAutoNum type="alphaLcPeriod"/>
            </a:pPr>
            <a:r>
              <a:rPr lang="en" sz="16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Held for the rest of the lifetime of the spouse.</a:t>
            </a:r>
            <a:endParaRPr sz="16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600"/>
              <a:buFont typeface="Montserrat"/>
              <a:buAutoNum type="alphaLcPeriod"/>
            </a:pPr>
            <a:r>
              <a:rPr lang="en" sz="16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Spouse is entitled to get all income from the asset.</a:t>
            </a:r>
            <a:endParaRPr sz="16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1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600"/>
              <a:buFont typeface="Montserrat"/>
              <a:buAutoNum type="alphaLcPeriod"/>
            </a:pPr>
            <a:r>
              <a:rPr lang="en" sz="16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No one but the spouse can have access to the capital of the asset until spouse dies.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/>
          <p:nvPr/>
        </p:nvSpPr>
        <p:spPr>
          <a:xfrm>
            <a:off x="1793400" y="898937"/>
            <a:ext cx="5557200" cy="3619200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206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50"/>
              <a:buFont typeface="Montserrat"/>
              <a:buChar char="●"/>
            </a:pPr>
            <a:r>
              <a:rPr lang="en" sz="145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Wishes first, income tax deferral second?</a:t>
            </a:r>
            <a:endParaRPr sz="145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206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50"/>
              <a:buFont typeface="Montserrat"/>
              <a:buChar char="●"/>
            </a:pPr>
            <a:r>
              <a:rPr lang="en" sz="145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Burden of income tax on the residuary beneficiaries</a:t>
            </a:r>
            <a:endParaRPr sz="145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206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50"/>
              <a:buFont typeface="Montserrat"/>
              <a:buChar char="●"/>
            </a:pPr>
            <a:r>
              <a:rPr lang="en" sz="145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Assets with highest taxes to the spouse</a:t>
            </a:r>
            <a:endParaRPr sz="145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206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50"/>
              <a:buFont typeface="Montserrat"/>
              <a:buChar char="●"/>
            </a:pPr>
            <a:r>
              <a:rPr lang="en" sz="145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Consider income tax burden on recipient spouse</a:t>
            </a:r>
            <a:endParaRPr sz="145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206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50"/>
              <a:buFont typeface="Montserrat"/>
              <a:buChar char="●"/>
            </a:pPr>
            <a:r>
              <a:rPr lang="en" sz="145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Consider whether sale expected quickly after death</a:t>
            </a:r>
            <a:endParaRPr sz="145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206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50"/>
              <a:buFont typeface="Montserrat"/>
              <a:buChar char="●"/>
            </a:pPr>
            <a:r>
              <a:rPr lang="en" sz="145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Rollover only defers until sale/death- does NOT avoid</a:t>
            </a:r>
            <a:endParaRPr sz="145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206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50"/>
              <a:buFont typeface="Montserrat"/>
              <a:buChar char="●"/>
            </a:pPr>
            <a:r>
              <a:rPr lang="en" sz="145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Assets with no tax to non-spouse beneficiaries</a:t>
            </a:r>
            <a:endParaRPr sz="145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206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50"/>
              <a:buFont typeface="Montserrat"/>
              <a:buChar char="●"/>
            </a:pPr>
            <a:r>
              <a:rPr lang="en" sz="145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Making an asset joint does NOT defer income tax</a:t>
            </a:r>
            <a:endParaRPr sz="1500" i="1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5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8" name="Google Shape;138;p21"/>
          <p:cNvSpPr txBox="1"/>
          <p:nvPr/>
        </p:nvSpPr>
        <p:spPr>
          <a:xfrm>
            <a:off x="0" y="159325"/>
            <a:ext cx="9144000" cy="5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>
                <a:solidFill>
                  <a:srgbClr val="0080FF"/>
                </a:solidFill>
                <a:latin typeface="Montserrat"/>
                <a:ea typeface="Montserrat"/>
                <a:cs typeface="Montserrat"/>
                <a:sym typeface="Montserrat"/>
              </a:rPr>
              <a:t>Other Considerations</a:t>
            </a:r>
            <a:endParaRPr sz="1900" b="1">
              <a:solidFill>
                <a:srgbClr val="0080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9" name="Google Shape;139;p21"/>
          <p:cNvSpPr/>
          <p:nvPr/>
        </p:nvSpPr>
        <p:spPr>
          <a:xfrm>
            <a:off x="0" y="4706300"/>
            <a:ext cx="9198600" cy="437100"/>
          </a:xfrm>
          <a:prstGeom prst="rect">
            <a:avLst/>
          </a:prstGeom>
          <a:solidFill>
            <a:srgbClr val="008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40" name="Google Shape;140;p21"/>
          <p:cNvPicPr preferRelativeResize="0"/>
          <p:nvPr/>
        </p:nvPicPr>
        <p:blipFill rotWithShape="1">
          <a:blip r:embed="rId3">
            <a:alphaModFix/>
          </a:blip>
          <a:srcRect t="30844" b="39201"/>
          <a:stretch/>
        </p:blipFill>
        <p:spPr>
          <a:xfrm>
            <a:off x="7604125" y="4807838"/>
            <a:ext cx="1388870" cy="2340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1" name="Google Shape;141;p21"/>
          <p:cNvCxnSpPr/>
          <p:nvPr/>
        </p:nvCxnSpPr>
        <p:spPr>
          <a:xfrm rot="10800000" flipH="1">
            <a:off x="2584675" y="697875"/>
            <a:ext cx="4044900" cy="12900"/>
          </a:xfrm>
          <a:prstGeom prst="straightConnector1">
            <a:avLst/>
          </a:prstGeom>
          <a:noFill/>
          <a:ln w="76200" cap="flat" cmpd="sng">
            <a:solidFill>
              <a:srgbClr val="0080FF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361</Words>
  <Application>Microsoft Office PowerPoint</Application>
  <PresentationFormat>On-screen Show (16:9)</PresentationFormat>
  <Paragraphs>53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Montserrat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Jennifer Sousa</cp:lastModifiedBy>
  <cp:revision>2</cp:revision>
  <dcterms:modified xsi:type="dcterms:W3CDTF">2022-01-17T20:42:56Z</dcterms:modified>
</cp:coreProperties>
</file>