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91230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32aa0b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32aa0b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bfa98f980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bfa98f980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ef400df3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ef400df3b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7b66fb93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7b66fb93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cba892b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cba892bf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bfa98f9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bbfa98f9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7185" algn="l" rtl="0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marL="914400" lvl="1" indent="-325755" algn="l" rtl="0">
              <a:spcBef>
                <a:spcPts val="1600"/>
              </a:spcBef>
              <a:spcAft>
                <a:spcPts val="0"/>
              </a:spcAft>
              <a:buSzPts val="1530"/>
              <a:buChar char="○"/>
              <a:defRPr/>
            </a:lvl2pPr>
            <a:lvl3pPr marL="1371600" lvl="2" indent="-308610" algn="l" rtl="0">
              <a:spcBef>
                <a:spcPts val="1600"/>
              </a:spcBef>
              <a:spcAft>
                <a:spcPts val="0"/>
              </a:spcAft>
              <a:buSzPts val="1260"/>
              <a:buChar char="■"/>
              <a:defRPr/>
            </a:lvl3pPr>
            <a:lvl4pPr marL="1828800" lvl="3" indent="-302894" algn="l" rtl="0">
              <a:spcBef>
                <a:spcPts val="160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 rtl="0">
              <a:spcBef>
                <a:spcPts val="1600"/>
              </a:spcBef>
              <a:spcAft>
                <a:spcPts val="0"/>
              </a:spcAft>
              <a:buSzPts val="1170"/>
              <a:buChar char="○"/>
              <a:defRPr/>
            </a:lvl5pPr>
            <a:lvl6pPr marL="2743200" lvl="5" indent="-320039" algn="l" rtl="0">
              <a:spcBef>
                <a:spcPts val="1600"/>
              </a:spcBef>
              <a:spcAft>
                <a:spcPts val="0"/>
              </a:spcAft>
              <a:buSzPts val="1440"/>
              <a:buChar char="■"/>
              <a:defRPr/>
            </a:lvl6pPr>
            <a:lvl7pPr marL="3200400" lvl="6" indent="-320039" algn="l" rtl="0">
              <a:spcBef>
                <a:spcPts val="1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3660300" y="189775"/>
            <a:ext cx="1878000" cy="17481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198750" y="1937863"/>
            <a:ext cx="8801100" cy="18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High Risk Instructions</a:t>
            </a:r>
            <a:endParaRPr sz="57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Excluding Children</a:t>
            </a:r>
            <a:endParaRPr sz="39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7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endParaRPr sz="3000" b="1" i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1038687" y="3918075"/>
            <a:ext cx="6942338" cy="5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1" dirty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With Ian Hull, Suzana Popovic-</a:t>
            </a:r>
            <a:r>
              <a:rPr lang="en-CA" sz="2200" b="1" i="1" dirty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M</a:t>
            </a:r>
            <a:r>
              <a:rPr lang="en" sz="2200" b="1" i="1" dirty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ontag and Jordy Atin</a:t>
            </a:r>
            <a:endParaRPr b="1" i="1" dirty="0">
              <a:solidFill>
                <a:srgbClr val="666666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27075" y="292675"/>
            <a:ext cx="1344451" cy="1344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306425" y="918538"/>
            <a:ext cx="6647100" cy="35478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92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All children are going to be treated the same way</a:t>
            </a:r>
            <a:endParaRPr sz="1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Expectations will be met - No surprises</a:t>
            </a:r>
            <a:endParaRPr sz="1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Parent would never </a:t>
            </a:r>
            <a:r>
              <a:rPr lang="en" sz="1900" i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really </a:t>
            </a: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want to treat me differently.</a:t>
            </a:r>
            <a:endParaRPr sz="1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If I am treated differently it’s because:</a:t>
            </a:r>
            <a:endParaRPr sz="1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200150" lvl="1" indent="-3492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Montserrat"/>
              <a:buAutoNum type="alphaLcPeriod"/>
            </a:pP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My parent was incapable</a:t>
            </a:r>
            <a:endParaRPr sz="1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200150" lvl="1" indent="-3492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Montserrat"/>
              <a:buAutoNum type="alphaLcPeriod"/>
            </a:pP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My Parent was coerced to do so</a:t>
            </a:r>
            <a:endParaRPr sz="1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Lawyer’s job to make sure everything is equal</a:t>
            </a:r>
            <a:endParaRPr sz="1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General “Assumptions”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/>
          <p:nvPr/>
        </p:nvSpPr>
        <p:spPr>
          <a:xfrm>
            <a:off x="6666875" y="2292700"/>
            <a:ext cx="2262600" cy="21735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5" name="Google Shape;75;p15"/>
          <p:cNvCxnSpPr/>
          <p:nvPr/>
        </p:nvCxnSpPr>
        <p:spPr>
          <a:xfrm>
            <a:off x="2398300" y="648600"/>
            <a:ext cx="4268700" cy="300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3790" y="2635065"/>
            <a:ext cx="1488775" cy="148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/>
        </p:nvSpPr>
        <p:spPr>
          <a:xfrm>
            <a:off x="3529575" y="1184725"/>
            <a:ext cx="4872000" cy="31380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619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Montserrat"/>
              <a:buAutoNum type="arabicPeriod"/>
            </a:pPr>
            <a:r>
              <a:rPr lang="en" sz="21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Who are all people who would expect to be treated the same?</a:t>
            </a:r>
            <a:endParaRPr sz="21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619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Montserrat"/>
              <a:buAutoNum type="arabicPeriod"/>
            </a:pPr>
            <a:r>
              <a:rPr lang="en" sz="21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Who is not being treated the same?</a:t>
            </a:r>
            <a:endParaRPr sz="21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619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Montserrat"/>
              <a:buAutoNum type="arabicPeriod"/>
            </a:pPr>
            <a:r>
              <a:rPr lang="en" sz="21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Why?</a:t>
            </a:r>
            <a:endParaRPr sz="22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Key Information</a:t>
            </a:r>
            <a:endParaRPr sz="19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/>
          <p:nvPr/>
        </p:nvSpPr>
        <p:spPr>
          <a:xfrm>
            <a:off x="646200" y="1214850"/>
            <a:ext cx="2817300" cy="27138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6" name="Google Shape;86;p16"/>
          <p:cNvCxnSpPr/>
          <p:nvPr/>
        </p:nvCxnSpPr>
        <p:spPr>
          <a:xfrm rot="10800000" flipH="1">
            <a:off x="3063600" y="699625"/>
            <a:ext cx="3016800" cy="150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7" name="Google Shape;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2838" y="1519738"/>
            <a:ext cx="2104025" cy="210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/>
        </p:nvSpPr>
        <p:spPr>
          <a:xfrm>
            <a:off x="379900" y="955938"/>
            <a:ext cx="3466500" cy="16932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AutoNum type="arabicPeriod"/>
            </a:pPr>
            <a:r>
              <a:rPr lang="en" sz="18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Reasons for exclusion</a:t>
            </a:r>
            <a:endParaRPr sz="18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AutoNum type="alphaLcPeriod"/>
            </a:pPr>
            <a:r>
              <a:rPr lang="en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Red Flags 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200150" lvl="2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AutoNum type="romanLcPeriod"/>
            </a:pPr>
            <a:r>
              <a:rPr lang="en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e.g. Stealing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AutoNum type="alphaLcPeriod"/>
            </a:pPr>
            <a:r>
              <a:rPr lang="en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Proof of event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1110000" y="157550"/>
            <a:ext cx="69786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Why?</a:t>
            </a:r>
            <a:endParaRPr sz="27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7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/>
          <p:nvPr/>
        </p:nvSpPr>
        <p:spPr>
          <a:xfrm>
            <a:off x="996638" y="2907225"/>
            <a:ext cx="1765200" cy="16299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7" name="Google Shape;97;p17"/>
          <p:cNvCxnSpPr/>
          <p:nvPr/>
        </p:nvCxnSpPr>
        <p:spPr>
          <a:xfrm rot="10800000" flipH="1">
            <a:off x="4054500" y="711400"/>
            <a:ext cx="1035000" cy="108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8" name="Google Shape;9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47588" y="3115088"/>
            <a:ext cx="1214175" cy="12141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 txBox="1"/>
          <p:nvPr/>
        </p:nvSpPr>
        <p:spPr>
          <a:xfrm>
            <a:off x="3964000" y="2353050"/>
            <a:ext cx="49209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0005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AutoNum type="arabicPeriod" startAt="2"/>
            </a:pPr>
            <a:r>
              <a:rPr lang="en" sz="18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Timing of estrangement</a:t>
            </a:r>
            <a:endParaRPr sz="18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857250" lvl="1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AutoNum type="alphaLcPeriod"/>
            </a:pPr>
            <a:r>
              <a:rPr lang="en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When did it start?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857250" lvl="1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AutoNum type="alphaLcPeriod"/>
            </a:pPr>
            <a:r>
              <a:rPr lang="en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When did you do your prior Will?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857250" lvl="1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AutoNum type="alphaLcPeriod"/>
            </a:pPr>
            <a:r>
              <a:rPr lang="en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Has it changed over time?</a:t>
            </a:r>
            <a:endParaRPr sz="1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857250" lvl="1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AutoNum type="alphaLcPeriod"/>
            </a:pPr>
            <a:r>
              <a:rPr lang="en" sz="1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Were reconciliations attempted?</a:t>
            </a:r>
            <a:endParaRPr/>
          </a:p>
        </p:txBody>
      </p:sp>
      <p:sp>
        <p:nvSpPr>
          <p:cNvPr id="100" name="Google Shape;100;p17"/>
          <p:cNvSpPr/>
          <p:nvPr/>
        </p:nvSpPr>
        <p:spPr>
          <a:xfrm>
            <a:off x="5869075" y="668800"/>
            <a:ext cx="1491600" cy="14550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64175" y="945600"/>
            <a:ext cx="901400" cy="90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/>
        </p:nvSpPr>
        <p:spPr>
          <a:xfrm>
            <a:off x="334650" y="821675"/>
            <a:ext cx="6208800" cy="37608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Is this expected by the excluded child?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What is the expected reaction?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In light of the emotional impact on the family- Are you sure??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Other alternatives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inter vivos gifts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Joint or designated gifts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Release from affected child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Consider independent executor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1110000" y="157550"/>
            <a:ext cx="69786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Other Questions?</a:t>
            </a:r>
            <a:endParaRPr sz="27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/>
          <p:nvPr/>
        </p:nvSpPr>
        <p:spPr>
          <a:xfrm>
            <a:off x="6350175" y="2428450"/>
            <a:ext cx="2244000" cy="20814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1" name="Google Shape;111;p18"/>
          <p:cNvCxnSpPr/>
          <p:nvPr/>
        </p:nvCxnSpPr>
        <p:spPr>
          <a:xfrm rot="10800000" flipH="1">
            <a:off x="2941300" y="709000"/>
            <a:ext cx="3273000" cy="150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2" name="Google Shape;112;p18"/>
          <p:cNvSpPr txBox="1"/>
          <p:nvPr/>
        </p:nvSpPr>
        <p:spPr>
          <a:xfrm>
            <a:off x="621225" y="3106688"/>
            <a:ext cx="30000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9275" y="2756250"/>
            <a:ext cx="1425800" cy="142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/>
        </p:nvSpPr>
        <p:spPr>
          <a:xfrm>
            <a:off x="603350" y="909700"/>
            <a:ext cx="6257400" cy="35865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Your Notes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Audio or Video Recordings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Client’s letter to excluded child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Proof of Understanding 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Reference to Exclusion in Will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No Contest Clauses (not used for total exclusion)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Family Doctor opinions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Capacity Assessment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Other professional witnesses to instructions</a:t>
            </a:r>
            <a:endParaRPr sz="24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Protecting the Will</a:t>
            </a:r>
            <a:endParaRPr sz="27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1" name="Google Shape;121;p19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9"/>
          <p:cNvSpPr/>
          <p:nvPr/>
        </p:nvSpPr>
        <p:spPr>
          <a:xfrm>
            <a:off x="6335225" y="833049"/>
            <a:ext cx="2265600" cy="22137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3" name="Google Shape;123;p19"/>
          <p:cNvCxnSpPr/>
          <p:nvPr/>
        </p:nvCxnSpPr>
        <p:spPr>
          <a:xfrm rot="10800000" flipH="1">
            <a:off x="2835725" y="693950"/>
            <a:ext cx="3499500" cy="57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4" name="Google Shape;12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1263" y="1007062"/>
            <a:ext cx="1744975" cy="174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On-screen Show (16:9)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Montserrat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Jennifer Sousa</cp:lastModifiedBy>
  <cp:revision>2</cp:revision>
  <dcterms:modified xsi:type="dcterms:W3CDTF">2022-01-17T20:40:52Z</dcterms:modified>
</cp:coreProperties>
</file>