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Montserrat" panose="00000500000000000000" pitchFamily="2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8" y="22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8912303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5432aa0bcc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5432aa0bcc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bbfa98f980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bbfa98f980_0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aef400df3b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aef400df3b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b7b66fb93f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b7b66fb93f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bcba892bf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bcba892bf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bbfa98f98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bbfa98f98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7185" algn="l" rtl="0">
              <a:spcBef>
                <a:spcPts val="360"/>
              </a:spcBef>
              <a:spcAft>
                <a:spcPts val="0"/>
              </a:spcAft>
              <a:buSzPts val="1710"/>
              <a:buChar char="●"/>
              <a:defRPr/>
            </a:lvl1pPr>
            <a:lvl2pPr marL="914400" lvl="1" indent="-325755" algn="l" rtl="0">
              <a:spcBef>
                <a:spcPts val="1600"/>
              </a:spcBef>
              <a:spcAft>
                <a:spcPts val="0"/>
              </a:spcAft>
              <a:buSzPts val="1530"/>
              <a:buChar char="○"/>
              <a:defRPr/>
            </a:lvl2pPr>
            <a:lvl3pPr marL="1371600" lvl="2" indent="-308610" algn="l" rtl="0">
              <a:spcBef>
                <a:spcPts val="1600"/>
              </a:spcBef>
              <a:spcAft>
                <a:spcPts val="0"/>
              </a:spcAft>
              <a:buSzPts val="1260"/>
              <a:buChar char="■"/>
              <a:defRPr/>
            </a:lvl3pPr>
            <a:lvl4pPr marL="1828800" lvl="3" indent="-302894" algn="l" rtl="0">
              <a:spcBef>
                <a:spcPts val="1600"/>
              </a:spcBef>
              <a:spcAft>
                <a:spcPts val="0"/>
              </a:spcAft>
              <a:buSzPts val="1170"/>
              <a:buChar char="●"/>
              <a:defRPr/>
            </a:lvl4pPr>
            <a:lvl5pPr marL="2286000" lvl="4" indent="-302895" algn="l" rtl="0">
              <a:spcBef>
                <a:spcPts val="1600"/>
              </a:spcBef>
              <a:spcAft>
                <a:spcPts val="0"/>
              </a:spcAft>
              <a:buSzPts val="1170"/>
              <a:buChar char="○"/>
              <a:defRPr/>
            </a:lvl5pPr>
            <a:lvl6pPr marL="2743200" lvl="5" indent="-320039" algn="l" rtl="0">
              <a:spcBef>
                <a:spcPts val="1600"/>
              </a:spcBef>
              <a:spcAft>
                <a:spcPts val="0"/>
              </a:spcAft>
              <a:buSzPts val="1440"/>
              <a:buChar char="■"/>
              <a:defRPr/>
            </a:lvl6pPr>
            <a:lvl7pPr marL="3200400" lvl="6" indent="-320039" algn="l" rtl="0">
              <a:spcBef>
                <a:spcPts val="1600"/>
              </a:spcBef>
              <a:spcAft>
                <a:spcPts val="0"/>
              </a:spcAft>
              <a:buSzPts val="1440"/>
              <a:buChar char="●"/>
              <a:defRPr/>
            </a:lvl7pPr>
            <a:lvl8pPr marL="3657600" lvl="7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algn="l" rtl="0">
              <a:spcBef>
                <a:spcPts val="1600"/>
              </a:spcBef>
              <a:spcAft>
                <a:spcPts val="160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2667000" y="4767263"/>
            <a:ext cx="33528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7924800" y="4767263"/>
            <a:ext cx="7620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/>
          <p:nvPr/>
        </p:nvSpPr>
        <p:spPr>
          <a:xfrm>
            <a:off x="3660300" y="189775"/>
            <a:ext cx="1878000" cy="1748100"/>
          </a:xfrm>
          <a:prstGeom prst="ellipse">
            <a:avLst/>
          </a:prstGeom>
          <a:solidFill>
            <a:srgbClr val="0080FF"/>
          </a:solidFill>
          <a:ln w="9525" cap="flat" cmpd="sng">
            <a:solidFill>
              <a:srgbClr val="008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4"/>
          <p:cNvSpPr txBox="1"/>
          <p:nvPr/>
        </p:nvSpPr>
        <p:spPr>
          <a:xfrm>
            <a:off x="198750" y="1937863"/>
            <a:ext cx="8801100" cy="188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5200" b="1">
                <a:solidFill>
                  <a:srgbClr val="0080FF"/>
                </a:solidFill>
                <a:latin typeface="Montserrat"/>
                <a:ea typeface="Montserrat"/>
                <a:cs typeface="Montserrat"/>
                <a:sym typeface="Montserrat"/>
              </a:rPr>
              <a:t>High Risk Instructions</a:t>
            </a:r>
            <a:endParaRPr sz="57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900" b="1">
                <a:solidFill>
                  <a:srgbClr val="0080FF"/>
                </a:solidFill>
                <a:latin typeface="Montserrat"/>
                <a:ea typeface="Montserrat"/>
                <a:cs typeface="Montserrat"/>
                <a:sym typeface="Montserrat"/>
              </a:rPr>
              <a:t>Excluding Children</a:t>
            </a:r>
            <a:endParaRPr sz="39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7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900"/>
              </a:spcBef>
              <a:spcAft>
                <a:spcPts val="0"/>
              </a:spcAft>
              <a:buNone/>
            </a:pPr>
            <a:endParaRPr sz="3000" b="1" i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2" name="Google Shape;62;p14"/>
          <p:cNvSpPr/>
          <p:nvPr/>
        </p:nvSpPr>
        <p:spPr>
          <a:xfrm>
            <a:off x="0" y="4706300"/>
            <a:ext cx="9198600" cy="437100"/>
          </a:xfrm>
          <a:prstGeom prst="rect">
            <a:avLst/>
          </a:prstGeom>
          <a:solidFill>
            <a:srgbClr val="008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 t="30844" b="39201"/>
          <a:stretch/>
        </p:blipFill>
        <p:spPr>
          <a:xfrm>
            <a:off x="7604125" y="4807838"/>
            <a:ext cx="1388870" cy="234025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 txBox="1"/>
          <p:nvPr/>
        </p:nvSpPr>
        <p:spPr>
          <a:xfrm>
            <a:off x="1038687" y="3918075"/>
            <a:ext cx="6942338" cy="5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i="1" dirty="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With Ian Hull, Suzana Popovic-</a:t>
            </a:r>
            <a:r>
              <a:rPr lang="en-CA" sz="2200" b="1" i="1" dirty="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M</a:t>
            </a:r>
            <a:r>
              <a:rPr lang="en" sz="2200" b="1" i="1" dirty="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ontag and Jordy Atin</a:t>
            </a:r>
            <a:endParaRPr b="1" i="1" dirty="0">
              <a:solidFill>
                <a:srgbClr val="666666"/>
              </a:solidFill>
            </a:endParaRPr>
          </a:p>
        </p:txBody>
      </p:sp>
      <p:pic>
        <p:nvPicPr>
          <p:cNvPr id="65" name="Google Shape;65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27075" y="292675"/>
            <a:ext cx="1344451" cy="13444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/>
        </p:nvSpPr>
        <p:spPr>
          <a:xfrm>
            <a:off x="306425" y="918538"/>
            <a:ext cx="6647100" cy="3547800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492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900"/>
              <a:buFont typeface="Montserrat"/>
              <a:buAutoNum type="arabicPeriod"/>
            </a:pPr>
            <a:r>
              <a:rPr lang="en" sz="19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All children are going to be treated the same way</a:t>
            </a:r>
            <a:endParaRPr sz="19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492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900"/>
              <a:buFont typeface="Montserrat"/>
              <a:buAutoNum type="arabicPeriod"/>
            </a:pPr>
            <a:r>
              <a:rPr lang="en" sz="19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Expectations will be met - No surprises</a:t>
            </a:r>
            <a:endParaRPr sz="19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492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900"/>
              <a:buFont typeface="Montserrat"/>
              <a:buAutoNum type="arabicPeriod"/>
            </a:pPr>
            <a:r>
              <a:rPr lang="en" sz="19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Parent would never </a:t>
            </a:r>
            <a:r>
              <a:rPr lang="en" sz="1900" i="1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really </a:t>
            </a:r>
            <a:r>
              <a:rPr lang="en" sz="19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want to treat me differently.</a:t>
            </a:r>
            <a:endParaRPr sz="19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492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900"/>
              <a:buFont typeface="Montserrat"/>
              <a:buAutoNum type="arabicPeriod"/>
            </a:pPr>
            <a:r>
              <a:rPr lang="en" sz="19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If I am treated differently it’s because:</a:t>
            </a:r>
            <a:endParaRPr sz="19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1200150" lvl="1" indent="-3492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900"/>
              <a:buFont typeface="Montserrat"/>
              <a:buAutoNum type="alphaLcPeriod"/>
            </a:pPr>
            <a:r>
              <a:rPr lang="en" sz="19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My parent was incapable</a:t>
            </a:r>
            <a:endParaRPr sz="19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1200150" lvl="1" indent="-3492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900"/>
              <a:buFont typeface="Montserrat"/>
              <a:buAutoNum type="alphaLcPeriod"/>
            </a:pPr>
            <a:r>
              <a:rPr lang="en" sz="19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My Parent was coerced to do so</a:t>
            </a:r>
            <a:endParaRPr sz="19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492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900"/>
              <a:buFont typeface="Montserrat"/>
              <a:buAutoNum type="arabicPeriod"/>
            </a:pPr>
            <a:r>
              <a:rPr lang="en" sz="19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Lawyer’s job to make sure everything is equal</a:t>
            </a:r>
            <a:endParaRPr sz="19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0" y="159325"/>
            <a:ext cx="9144000" cy="54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rgbClr val="0080FF"/>
                </a:solidFill>
                <a:latin typeface="Montserrat"/>
                <a:ea typeface="Montserrat"/>
                <a:cs typeface="Montserrat"/>
                <a:sym typeface="Montserrat"/>
              </a:rPr>
              <a:t>General “Assumptions”</a:t>
            </a:r>
            <a:endParaRPr sz="28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2" name="Google Shape;72;p15"/>
          <p:cNvSpPr/>
          <p:nvPr/>
        </p:nvSpPr>
        <p:spPr>
          <a:xfrm>
            <a:off x="0" y="4706300"/>
            <a:ext cx="9198600" cy="437100"/>
          </a:xfrm>
          <a:prstGeom prst="rect">
            <a:avLst/>
          </a:prstGeom>
          <a:solidFill>
            <a:srgbClr val="008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3" name="Google Shape;73;p15"/>
          <p:cNvPicPr preferRelativeResize="0"/>
          <p:nvPr/>
        </p:nvPicPr>
        <p:blipFill rotWithShape="1">
          <a:blip r:embed="rId3">
            <a:alphaModFix/>
          </a:blip>
          <a:srcRect t="30844" b="39201"/>
          <a:stretch/>
        </p:blipFill>
        <p:spPr>
          <a:xfrm>
            <a:off x="7604125" y="4807838"/>
            <a:ext cx="1388870" cy="234025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5"/>
          <p:cNvSpPr/>
          <p:nvPr/>
        </p:nvSpPr>
        <p:spPr>
          <a:xfrm>
            <a:off x="6666875" y="2292700"/>
            <a:ext cx="2262600" cy="2173500"/>
          </a:xfrm>
          <a:prstGeom prst="ellipse">
            <a:avLst/>
          </a:prstGeom>
          <a:solidFill>
            <a:srgbClr val="0080FF"/>
          </a:solidFill>
          <a:ln w="9525" cap="flat" cmpd="sng">
            <a:solidFill>
              <a:srgbClr val="008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75" name="Google Shape;75;p15"/>
          <p:cNvCxnSpPr/>
          <p:nvPr/>
        </p:nvCxnSpPr>
        <p:spPr>
          <a:xfrm>
            <a:off x="2398300" y="648600"/>
            <a:ext cx="4268700" cy="30000"/>
          </a:xfrm>
          <a:prstGeom prst="straightConnector1">
            <a:avLst/>
          </a:prstGeom>
          <a:noFill/>
          <a:ln w="76200" cap="flat" cmpd="sng">
            <a:solidFill>
              <a:srgbClr val="0080FF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76" name="Google Shape;76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53790" y="2635065"/>
            <a:ext cx="1488775" cy="1488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/>
          <p:nvPr/>
        </p:nvSpPr>
        <p:spPr>
          <a:xfrm>
            <a:off x="3529575" y="1184725"/>
            <a:ext cx="4872000" cy="3138000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14400" lvl="0" indent="-3619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100"/>
              <a:buFont typeface="Montserrat"/>
              <a:buAutoNum type="arabicPeriod"/>
            </a:pPr>
            <a:r>
              <a:rPr lang="en" sz="21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Who are all people who would expect to be treated the same?</a:t>
            </a:r>
            <a:endParaRPr sz="21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0" indent="-361950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666666"/>
              </a:buClr>
              <a:buSzPts val="2100"/>
              <a:buFont typeface="Montserrat"/>
              <a:buAutoNum type="arabicPeriod"/>
            </a:pPr>
            <a:r>
              <a:rPr lang="en" sz="21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Who is not being treated the same?</a:t>
            </a:r>
            <a:endParaRPr sz="21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0" indent="-361950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666666"/>
              </a:buClr>
              <a:buSzPts val="2100"/>
              <a:buFont typeface="Montserrat"/>
              <a:buAutoNum type="arabicPeriod"/>
            </a:pPr>
            <a:r>
              <a:rPr lang="en" sz="21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Why?</a:t>
            </a:r>
            <a:endParaRPr sz="2200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2" name="Google Shape;82;p16"/>
          <p:cNvSpPr txBox="1"/>
          <p:nvPr/>
        </p:nvSpPr>
        <p:spPr>
          <a:xfrm>
            <a:off x="0" y="159325"/>
            <a:ext cx="9144000" cy="54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 b="1">
                <a:solidFill>
                  <a:srgbClr val="0080FF"/>
                </a:solidFill>
                <a:latin typeface="Montserrat"/>
                <a:ea typeface="Montserrat"/>
                <a:cs typeface="Montserrat"/>
                <a:sym typeface="Montserrat"/>
              </a:rPr>
              <a:t>Key Information</a:t>
            </a:r>
            <a:endParaRPr sz="19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3" name="Google Shape;83;p16"/>
          <p:cNvSpPr/>
          <p:nvPr/>
        </p:nvSpPr>
        <p:spPr>
          <a:xfrm>
            <a:off x="0" y="4706300"/>
            <a:ext cx="9198600" cy="437100"/>
          </a:xfrm>
          <a:prstGeom prst="rect">
            <a:avLst/>
          </a:prstGeom>
          <a:solidFill>
            <a:srgbClr val="008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84" name="Google Shape;84;p16"/>
          <p:cNvPicPr preferRelativeResize="0"/>
          <p:nvPr/>
        </p:nvPicPr>
        <p:blipFill rotWithShape="1">
          <a:blip r:embed="rId3">
            <a:alphaModFix/>
          </a:blip>
          <a:srcRect t="30844" b="39201"/>
          <a:stretch/>
        </p:blipFill>
        <p:spPr>
          <a:xfrm>
            <a:off x="7604125" y="4807838"/>
            <a:ext cx="1388870" cy="234025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6"/>
          <p:cNvSpPr/>
          <p:nvPr/>
        </p:nvSpPr>
        <p:spPr>
          <a:xfrm>
            <a:off x="646200" y="1214850"/>
            <a:ext cx="2817300" cy="2713800"/>
          </a:xfrm>
          <a:prstGeom prst="ellipse">
            <a:avLst/>
          </a:prstGeom>
          <a:solidFill>
            <a:srgbClr val="0080FF"/>
          </a:solidFill>
          <a:ln w="9525" cap="flat" cmpd="sng">
            <a:solidFill>
              <a:srgbClr val="008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86" name="Google Shape;86;p16"/>
          <p:cNvCxnSpPr/>
          <p:nvPr/>
        </p:nvCxnSpPr>
        <p:spPr>
          <a:xfrm rot="10800000" flipH="1">
            <a:off x="3063600" y="699625"/>
            <a:ext cx="3016800" cy="15000"/>
          </a:xfrm>
          <a:prstGeom prst="straightConnector1">
            <a:avLst/>
          </a:prstGeom>
          <a:noFill/>
          <a:ln w="76200" cap="flat" cmpd="sng">
            <a:solidFill>
              <a:srgbClr val="0080FF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87" name="Google Shape;87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02838" y="1519738"/>
            <a:ext cx="2104025" cy="2104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7"/>
          <p:cNvSpPr txBox="1"/>
          <p:nvPr/>
        </p:nvSpPr>
        <p:spPr>
          <a:xfrm>
            <a:off x="379900" y="955938"/>
            <a:ext cx="3466500" cy="1693200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Montserrat"/>
              <a:buAutoNum type="arabicPeriod"/>
            </a:pPr>
            <a:r>
              <a:rPr lang="en" sz="1800" b="1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Reasons for exclusion</a:t>
            </a:r>
            <a:endParaRPr sz="1800" b="1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3429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Montserrat"/>
              <a:buAutoNum type="alphaLcPeriod"/>
            </a:pPr>
            <a:r>
              <a:rPr lang="en" sz="18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Red Flags </a:t>
            </a:r>
            <a:endParaRPr sz="18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1200150" lvl="2" indent="-3429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Montserrat"/>
              <a:buAutoNum type="romanLcPeriod"/>
            </a:pPr>
            <a:r>
              <a:rPr lang="en" sz="18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e.g. Stealing</a:t>
            </a:r>
            <a:endParaRPr sz="18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34290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Montserrat"/>
              <a:buAutoNum type="alphaLcPeriod"/>
            </a:pPr>
            <a:r>
              <a:rPr lang="en" sz="18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Proof of event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137160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300" b="1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3" name="Google Shape;93;p17"/>
          <p:cNvSpPr txBox="1"/>
          <p:nvPr/>
        </p:nvSpPr>
        <p:spPr>
          <a:xfrm>
            <a:off x="1110000" y="157550"/>
            <a:ext cx="6978600" cy="54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rgbClr val="0080FF"/>
                </a:solidFill>
                <a:latin typeface="Montserrat"/>
                <a:ea typeface="Montserrat"/>
                <a:cs typeface="Montserrat"/>
                <a:sym typeface="Montserrat"/>
              </a:rPr>
              <a:t>Why?</a:t>
            </a:r>
            <a:endParaRPr sz="27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4" name="Google Shape;94;p17"/>
          <p:cNvSpPr/>
          <p:nvPr/>
        </p:nvSpPr>
        <p:spPr>
          <a:xfrm>
            <a:off x="0" y="4706300"/>
            <a:ext cx="9198600" cy="437100"/>
          </a:xfrm>
          <a:prstGeom prst="rect">
            <a:avLst/>
          </a:prstGeom>
          <a:solidFill>
            <a:srgbClr val="008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5" name="Google Shape;95;p17"/>
          <p:cNvPicPr preferRelativeResize="0"/>
          <p:nvPr/>
        </p:nvPicPr>
        <p:blipFill rotWithShape="1">
          <a:blip r:embed="rId3">
            <a:alphaModFix/>
          </a:blip>
          <a:srcRect t="30844" b="39201"/>
          <a:stretch/>
        </p:blipFill>
        <p:spPr>
          <a:xfrm>
            <a:off x="7604125" y="4807838"/>
            <a:ext cx="1388870" cy="234025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7"/>
          <p:cNvSpPr/>
          <p:nvPr/>
        </p:nvSpPr>
        <p:spPr>
          <a:xfrm>
            <a:off x="996638" y="2907225"/>
            <a:ext cx="1765200" cy="1629900"/>
          </a:xfrm>
          <a:prstGeom prst="ellipse">
            <a:avLst/>
          </a:prstGeom>
          <a:solidFill>
            <a:srgbClr val="0080FF"/>
          </a:solidFill>
          <a:ln w="9525" cap="flat" cmpd="sng">
            <a:solidFill>
              <a:srgbClr val="008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97" name="Google Shape;97;p17"/>
          <p:cNvCxnSpPr/>
          <p:nvPr/>
        </p:nvCxnSpPr>
        <p:spPr>
          <a:xfrm rot="10800000" flipH="1">
            <a:off x="4054500" y="711400"/>
            <a:ext cx="1035000" cy="10800"/>
          </a:xfrm>
          <a:prstGeom prst="straightConnector1">
            <a:avLst/>
          </a:prstGeom>
          <a:noFill/>
          <a:ln w="76200" cap="flat" cmpd="sng">
            <a:solidFill>
              <a:srgbClr val="0080FF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98" name="Google Shape;9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47588" y="3115088"/>
            <a:ext cx="1214175" cy="1214175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7"/>
          <p:cNvSpPr txBox="1"/>
          <p:nvPr/>
        </p:nvSpPr>
        <p:spPr>
          <a:xfrm>
            <a:off x="3964000" y="2353050"/>
            <a:ext cx="4920900" cy="21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00050" lvl="0" indent="-3429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Montserrat"/>
              <a:buAutoNum type="arabicPeriod" startAt="2"/>
            </a:pPr>
            <a:r>
              <a:rPr lang="en" sz="1800" b="1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Timing of estrangement</a:t>
            </a:r>
            <a:endParaRPr sz="1800" b="1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857250" lvl="1" indent="-3429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Montserrat"/>
              <a:buAutoNum type="alphaLcPeriod"/>
            </a:pPr>
            <a:r>
              <a:rPr lang="en" sz="18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When did it start?</a:t>
            </a:r>
            <a:endParaRPr sz="18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857250" lvl="1" indent="-3429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Montserrat"/>
              <a:buAutoNum type="alphaLcPeriod"/>
            </a:pPr>
            <a:r>
              <a:rPr lang="en" sz="18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When did you do your prior Will?</a:t>
            </a:r>
            <a:endParaRPr sz="18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857250" lvl="1" indent="-3429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Montserrat"/>
              <a:buAutoNum type="alphaLcPeriod"/>
            </a:pPr>
            <a:r>
              <a:rPr lang="en" sz="18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Has it changed over time?</a:t>
            </a:r>
            <a:endParaRPr sz="18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857250" lvl="1" indent="-3429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Montserrat"/>
              <a:buAutoNum type="alphaLcPeriod"/>
            </a:pPr>
            <a:r>
              <a:rPr lang="en" sz="18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Were reconciliations attempted?</a:t>
            </a:r>
            <a:endParaRPr/>
          </a:p>
        </p:txBody>
      </p:sp>
      <p:sp>
        <p:nvSpPr>
          <p:cNvPr id="100" name="Google Shape;100;p17"/>
          <p:cNvSpPr/>
          <p:nvPr/>
        </p:nvSpPr>
        <p:spPr>
          <a:xfrm>
            <a:off x="5869075" y="668800"/>
            <a:ext cx="1491600" cy="1455000"/>
          </a:xfrm>
          <a:prstGeom prst="ellipse">
            <a:avLst/>
          </a:prstGeom>
          <a:solidFill>
            <a:srgbClr val="0080FF"/>
          </a:solidFill>
          <a:ln w="9525" cap="flat" cmpd="sng">
            <a:solidFill>
              <a:srgbClr val="008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1" name="Google Shape;101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164175" y="945600"/>
            <a:ext cx="901400" cy="901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8"/>
          <p:cNvSpPr txBox="1"/>
          <p:nvPr/>
        </p:nvSpPr>
        <p:spPr>
          <a:xfrm>
            <a:off x="334650" y="821675"/>
            <a:ext cx="6208800" cy="3760800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14400" lvl="0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Is this expected by the excluded child?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0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What is the expected reaction?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0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In light of the emotional impact on the family- Are you sure??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0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Other alternatives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1371600" lvl="1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lphaL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inter vivos gifts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1371600" lvl="1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lphaL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Joint or designated gifts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1371600" lvl="1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lphaL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Release from affected child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0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Consider independent executor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137160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137160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300" b="1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7" name="Google Shape;107;p18"/>
          <p:cNvSpPr txBox="1"/>
          <p:nvPr/>
        </p:nvSpPr>
        <p:spPr>
          <a:xfrm>
            <a:off x="1110000" y="157550"/>
            <a:ext cx="6978600" cy="54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rgbClr val="0080FF"/>
                </a:solidFill>
                <a:latin typeface="Montserrat"/>
                <a:ea typeface="Montserrat"/>
                <a:cs typeface="Montserrat"/>
                <a:sym typeface="Montserrat"/>
              </a:rPr>
              <a:t>Other Questions?</a:t>
            </a:r>
            <a:endParaRPr sz="27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8" name="Google Shape;108;p18"/>
          <p:cNvSpPr/>
          <p:nvPr/>
        </p:nvSpPr>
        <p:spPr>
          <a:xfrm>
            <a:off x="0" y="4706300"/>
            <a:ext cx="9198600" cy="437100"/>
          </a:xfrm>
          <a:prstGeom prst="rect">
            <a:avLst/>
          </a:prstGeom>
          <a:solidFill>
            <a:srgbClr val="008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9" name="Google Shape;109;p18"/>
          <p:cNvPicPr preferRelativeResize="0"/>
          <p:nvPr/>
        </p:nvPicPr>
        <p:blipFill rotWithShape="1">
          <a:blip r:embed="rId3">
            <a:alphaModFix/>
          </a:blip>
          <a:srcRect t="30844" b="39201"/>
          <a:stretch/>
        </p:blipFill>
        <p:spPr>
          <a:xfrm>
            <a:off x="7604125" y="4807838"/>
            <a:ext cx="1388870" cy="234025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8"/>
          <p:cNvSpPr/>
          <p:nvPr/>
        </p:nvSpPr>
        <p:spPr>
          <a:xfrm>
            <a:off x="6350175" y="2428450"/>
            <a:ext cx="2244000" cy="2081400"/>
          </a:xfrm>
          <a:prstGeom prst="ellipse">
            <a:avLst/>
          </a:prstGeom>
          <a:solidFill>
            <a:srgbClr val="0080FF"/>
          </a:solidFill>
          <a:ln w="9525" cap="flat" cmpd="sng">
            <a:solidFill>
              <a:srgbClr val="008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11" name="Google Shape;111;p18"/>
          <p:cNvCxnSpPr/>
          <p:nvPr/>
        </p:nvCxnSpPr>
        <p:spPr>
          <a:xfrm rot="10800000" flipH="1">
            <a:off x="2941300" y="709000"/>
            <a:ext cx="3273000" cy="15000"/>
          </a:xfrm>
          <a:prstGeom prst="straightConnector1">
            <a:avLst/>
          </a:prstGeom>
          <a:noFill/>
          <a:ln w="76200" cap="flat" cmpd="sng">
            <a:solidFill>
              <a:srgbClr val="0080F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2" name="Google Shape;112;p18"/>
          <p:cNvSpPr txBox="1"/>
          <p:nvPr/>
        </p:nvSpPr>
        <p:spPr>
          <a:xfrm>
            <a:off x="621225" y="3106688"/>
            <a:ext cx="30000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91440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pic>
        <p:nvPicPr>
          <p:cNvPr id="113" name="Google Shape;113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759275" y="2756250"/>
            <a:ext cx="1425800" cy="142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9"/>
          <p:cNvSpPr txBox="1"/>
          <p:nvPr/>
        </p:nvSpPr>
        <p:spPr>
          <a:xfrm>
            <a:off x="603350" y="909700"/>
            <a:ext cx="6257400" cy="3586500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Your Notes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Audio or Video Recordings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Client’s letter to excluded child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Proof of Understanding 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Reference to Exclusion in Will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No Contest Clauses (not used for total exclusion)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Family Doctor opinions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Capacity Assessment</a:t>
            </a:r>
            <a:endParaRPr sz="17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365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Montserrat"/>
              <a:buAutoNum type="arabicPeriod"/>
            </a:pPr>
            <a:r>
              <a:rPr lang="en" sz="17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Other professional witnesses to instructions</a:t>
            </a:r>
            <a:endParaRPr sz="2400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9" name="Google Shape;119;p19"/>
          <p:cNvSpPr txBox="1"/>
          <p:nvPr/>
        </p:nvSpPr>
        <p:spPr>
          <a:xfrm>
            <a:off x="0" y="159325"/>
            <a:ext cx="9144000" cy="54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rgbClr val="0080FF"/>
                </a:solidFill>
                <a:latin typeface="Montserrat"/>
                <a:ea typeface="Montserrat"/>
                <a:cs typeface="Montserrat"/>
                <a:sym typeface="Montserrat"/>
              </a:rPr>
              <a:t>Protecting the Will</a:t>
            </a:r>
            <a:endParaRPr sz="27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0" name="Google Shape;120;p19"/>
          <p:cNvSpPr/>
          <p:nvPr/>
        </p:nvSpPr>
        <p:spPr>
          <a:xfrm>
            <a:off x="0" y="4706300"/>
            <a:ext cx="9198600" cy="437100"/>
          </a:xfrm>
          <a:prstGeom prst="rect">
            <a:avLst/>
          </a:prstGeom>
          <a:solidFill>
            <a:srgbClr val="008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21" name="Google Shape;121;p19"/>
          <p:cNvPicPr preferRelativeResize="0"/>
          <p:nvPr/>
        </p:nvPicPr>
        <p:blipFill rotWithShape="1">
          <a:blip r:embed="rId3">
            <a:alphaModFix/>
          </a:blip>
          <a:srcRect t="30844" b="39201"/>
          <a:stretch/>
        </p:blipFill>
        <p:spPr>
          <a:xfrm>
            <a:off x="7604125" y="4807838"/>
            <a:ext cx="1388870" cy="234025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19"/>
          <p:cNvSpPr/>
          <p:nvPr/>
        </p:nvSpPr>
        <p:spPr>
          <a:xfrm>
            <a:off x="6335225" y="833049"/>
            <a:ext cx="2265600" cy="2213700"/>
          </a:xfrm>
          <a:prstGeom prst="ellipse">
            <a:avLst/>
          </a:prstGeom>
          <a:solidFill>
            <a:srgbClr val="0080FF"/>
          </a:solidFill>
          <a:ln w="9525" cap="flat" cmpd="sng">
            <a:solidFill>
              <a:srgbClr val="008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23" name="Google Shape;123;p19"/>
          <p:cNvCxnSpPr/>
          <p:nvPr/>
        </p:nvCxnSpPr>
        <p:spPr>
          <a:xfrm rot="10800000" flipH="1">
            <a:off x="2835725" y="693950"/>
            <a:ext cx="3499500" cy="5700"/>
          </a:xfrm>
          <a:prstGeom prst="straightConnector1">
            <a:avLst/>
          </a:prstGeom>
          <a:noFill/>
          <a:ln w="76200" cap="flat" cmpd="sng">
            <a:solidFill>
              <a:srgbClr val="0080FF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124" name="Google Shape;124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731263" y="1007062"/>
            <a:ext cx="1744975" cy="1744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228</Words>
  <Application>Microsoft Office PowerPoint</Application>
  <PresentationFormat>On-screen Show (16:9)</PresentationFormat>
  <Paragraphs>57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Montserrat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Jennifer Sousa</cp:lastModifiedBy>
  <cp:revision>2</cp:revision>
  <dcterms:modified xsi:type="dcterms:W3CDTF">2022-01-17T20:40:52Z</dcterms:modified>
</cp:coreProperties>
</file>