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Montserrat" panose="00000500000000000000" pitchFamily="2"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08" y="22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57689558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432aa0bcc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432aa0bc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bddea1b3ab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bddea1b3ab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79a5527734_0_1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79a5527734_0_1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79a5527734_0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79a5527734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79a552773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8" name="Google Shape;188;g79a552773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bbfa98f980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bbfa98f980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79a552773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79a552773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aef400df3b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aef400df3b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79a5527734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79a5527734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79a5527734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79a5527734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79a5527734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79a5527734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79a5527734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79a5527734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bddea1b3ab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bddea1b3ab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457200" y="528066"/>
            <a:ext cx="8229600" cy="857400"/>
          </a:xfrm>
          <a:prstGeom prst="rect">
            <a:avLst/>
          </a:prstGeom>
          <a:noFill/>
          <a:ln>
            <a:noFill/>
          </a:ln>
        </p:spPr>
        <p:txBody>
          <a:bodyPr spcFirstLastPara="1" wrap="square" lIns="0" tIns="45700" rIns="0" bIns="0" anchor="b" anchorCtr="0">
            <a:noAutofit/>
          </a:bodyPr>
          <a:lstStyle>
            <a:lvl1pPr lvl="0" algn="l" rtl="0">
              <a:spcBef>
                <a:spcPts val="0"/>
              </a:spcBef>
              <a:spcAft>
                <a:spcPts val="0"/>
              </a:spcAft>
              <a:buClr>
                <a:schemeClr val="dk2"/>
              </a:buClr>
              <a:buSzPts val="1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457200" y="1451610"/>
            <a:ext cx="8229600" cy="3291900"/>
          </a:xfrm>
          <a:prstGeom prst="rect">
            <a:avLst/>
          </a:prstGeom>
          <a:noFill/>
          <a:ln>
            <a:noFill/>
          </a:ln>
        </p:spPr>
        <p:txBody>
          <a:bodyPr spcFirstLastPara="1" wrap="square" lIns="91425" tIns="45700" rIns="91425" bIns="45700" anchor="t" anchorCtr="0">
            <a:noAutofit/>
          </a:bodyPr>
          <a:lstStyle>
            <a:lvl1pPr marL="457200" lvl="0" indent="-337185" algn="l" rtl="0">
              <a:spcBef>
                <a:spcPts val="360"/>
              </a:spcBef>
              <a:spcAft>
                <a:spcPts val="0"/>
              </a:spcAft>
              <a:buSzPts val="1710"/>
              <a:buChar char="●"/>
              <a:defRPr/>
            </a:lvl1pPr>
            <a:lvl2pPr marL="914400" lvl="1" indent="-325755" algn="l" rtl="0">
              <a:spcBef>
                <a:spcPts val="1600"/>
              </a:spcBef>
              <a:spcAft>
                <a:spcPts val="0"/>
              </a:spcAft>
              <a:buSzPts val="1530"/>
              <a:buChar char="○"/>
              <a:defRPr/>
            </a:lvl2pPr>
            <a:lvl3pPr marL="1371600" lvl="2" indent="-308610" algn="l" rtl="0">
              <a:spcBef>
                <a:spcPts val="1600"/>
              </a:spcBef>
              <a:spcAft>
                <a:spcPts val="0"/>
              </a:spcAft>
              <a:buSzPts val="1260"/>
              <a:buChar char="■"/>
              <a:defRPr/>
            </a:lvl3pPr>
            <a:lvl4pPr marL="1828800" lvl="3" indent="-302894" algn="l" rtl="0">
              <a:spcBef>
                <a:spcPts val="1600"/>
              </a:spcBef>
              <a:spcAft>
                <a:spcPts val="0"/>
              </a:spcAft>
              <a:buSzPts val="1170"/>
              <a:buChar char="●"/>
              <a:defRPr/>
            </a:lvl4pPr>
            <a:lvl5pPr marL="2286000" lvl="4" indent="-302895" algn="l" rtl="0">
              <a:spcBef>
                <a:spcPts val="1600"/>
              </a:spcBef>
              <a:spcAft>
                <a:spcPts val="0"/>
              </a:spcAft>
              <a:buSzPts val="1170"/>
              <a:buChar char="○"/>
              <a:defRPr/>
            </a:lvl5pPr>
            <a:lvl6pPr marL="2743200" lvl="5" indent="-320039" algn="l" rtl="0">
              <a:spcBef>
                <a:spcPts val="1600"/>
              </a:spcBef>
              <a:spcAft>
                <a:spcPts val="0"/>
              </a:spcAft>
              <a:buSzPts val="1440"/>
              <a:buChar char="■"/>
              <a:defRPr/>
            </a:lvl6pPr>
            <a:lvl7pPr marL="3200400" lvl="6" indent="-320039" algn="l" rtl="0">
              <a:spcBef>
                <a:spcPts val="1600"/>
              </a:spcBef>
              <a:spcAft>
                <a:spcPts val="0"/>
              </a:spcAft>
              <a:buSzPts val="1440"/>
              <a:buChar char="●"/>
              <a:defRPr/>
            </a:lvl7pPr>
            <a:lvl8pPr marL="3657600" lvl="7" indent="-342900" algn="l" rtl="0">
              <a:spcBef>
                <a:spcPts val="1600"/>
              </a:spcBef>
              <a:spcAft>
                <a:spcPts val="0"/>
              </a:spcAft>
              <a:buSzPts val="1800"/>
              <a:buChar char="○"/>
              <a:defRPr/>
            </a:lvl8pPr>
            <a:lvl9pPr marL="4114800" lvl="8" indent="-342900" algn="l" rtl="0">
              <a:spcBef>
                <a:spcPts val="1600"/>
              </a:spcBef>
              <a:spcAft>
                <a:spcPts val="1600"/>
              </a:spcAft>
              <a:buSzPts val="1800"/>
              <a:buChar char="■"/>
              <a:defRPr/>
            </a:lvl9pPr>
          </a:lstStyle>
          <a:p>
            <a:endParaRPr/>
          </a:p>
        </p:txBody>
      </p:sp>
      <p:sp>
        <p:nvSpPr>
          <p:cNvPr id="53" name="Google Shape;53;p13"/>
          <p:cNvSpPr txBox="1">
            <a:spLocks noGrp="1"/>
          </p:cNvSpPr>
          <p:nvPr>
            <p:ph type="dt" idx="10"/>
          </p:nvPr>
        </p:nvSpPr>
        <p:spPr>
          <a:xfrm>
            <a:off x="457200" y="4767263"/>
            <a:ext cx="2133600" cy="2739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4" name="Google Shape;54;p13"/>
          <p:cNvSpPr txBox="1">
            <a:spLocks noGrp="1"/>
          </p:cNvSpPr>
          <p:nvPr>
            <p:ph type="ftr" idx="11"/>
          </p:nvPr>
        </p:nvSpPr>
        <p:spPr>
          <a:xfrm>
            <a:off x="2667000" y="4767263"/>
            <a:ext cx="3352800" cy="273900"/>
          </a:xfrm>
          <a:prstGeom prst="rect">
            <a:avLst/>
          </a:prstGeom>
          <a:noFill/>
          <a:ln>
            <a:noFill/>
          </a:ln>
        </p:spPr>
        <p:txBody>
          <a:bodyPr spcFirstLastPara="1" wrap="square" lIns="0" tIns="0" rIns="0" bIns="0" anchor="b" anchorCtr="0">
            <a:noAutofit/>
          </a:bodyPr>
          <a:lstStyle>
            <a:lvl1pPr lvl="0" algn="l" rtl="0">
              <a:spcBef>
                <a:spcPts val="0"/>
              </a:spcBef>
              <a:spcAft>
                <a:spcPts val="0"/>
              </a:spcAft>
              <a:buSzPts val="1400"/>
              <a:buNone/>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sp>
        <p:nvSpPr>
          <p:cNvPr id="55" name="Google Shape;55;p13"/>
          <p:cNvSpPr txBox="1">
            <a:spLocks noGrp="1"/>
          </p:cNvSpPr>
          <p:nvPr>
            <p:ph type="sldNum" idx="12"/>
          </p:nvPr>
        </p:nvSpPr>
        <p:spPr>
          <a:xfrm>
            <a:off x="7924800" y="4767263"/>
            <a:ext cx="762000" cy="273900"/>
          </a:xfrm>
          <a:prstGeom prst="rect">
            <a:avLst/>
          </a:prstGeom>
          <a:noFill/>
          <a:ln>
            <a:noFill/>
          </a:ln>
        </p:spPr>
        <p:txBody>
          <a:bodyPr spcFirstLastPara="1" wrap="square" lIns="0" tIns="0" rIns="0" bIns="0" anchor="b" anchorCtr="0">
            <a:noAutofit/>
          </a:bodyPr>
          <a:lstStyle>
            <a:lvl1pPr marL="0" lvl="0" indent="0" algn="r" rtl="0">
              <a:spcBef>
                <a:spcPts val="0"/>
              </a:spcBef>
              <a:buNone/>
              <a:defRPr/>
            </a:lvl1pPr>
            <a:lvl2pPr marL="0" lvl="1" indent="0" algn="r" rtl="0">
              <a:spcBef>
                <a:spcPts val="0"/>
              </a:spcBef>
              <a:buNone/>
              <a:defRPr/>
            </a:lvl2pPr>
            <a:lvl3pPr marL="0" lvl="2" indent="0" algn="r" rtl="0">
              <a:spcBef>
                <a:spcPts val="0"/>
              </a:spcBef>
              <a:buNone/>
              <a:defRPr/>
            </a:lvl3pPr>
            <a:lvl4pPr marL="0" lvl="3" indent="0" algn="r" rtl="0">
              <a:spcBef>
                <a:spcPts val="0"/>
              </a:spcBef>
              <a:buNone/>
              <a:defRPr/>
            </a:lvl4pPr>
            <a:lvl5pPr marL="0" lvl="4" indent="0" algn="r" rtl="0">
              <a:spcBef>
                <a:spcPts val="0"/>
              </a:spcBef>
              <a:buNone/>
              <a:defRPr/>
            </a:lvl5pPr>
            <a:lvl6pPr marL="0" lvl="5" indent="0" algn="r" rtl="0">
              <a:spcBef>
                <a:spcPts val="0"/>
              </a:spcBef>
              <a:buNone/>
              <a:defRPr/>
            </a:lvl6pPr>
            <a:lvl7pPr marL="0" lvl="6" indent="0" algn="r" rtl="0">
              <a:spcBef>
                <a:spcPts val="0"/>
              </a:spcBef>
              <a:buNone/>
              <a:defRPr/>
            </a:lvl7pPr>
            <a:lvl8pPr marL="0" lvl="7" indent="0" algn="r" rtl="0">
              <a:spcBef>
                <a:spcPts val="0"/>
              </a:spcBef>
              <a:buNone/>
              <a:defRPr/>
            </a:lvl8pPr>
            <a:lvl9pPr marL="0" lvl="8" indent="0" algn="r" rtl="0">
              <a:spcBef>
                <a:spcPts val="0"/>
              </a:spcBef>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9"/>
        <p:cNvGrpSpPr/>
        <p:nvPr/>
      </p:nvGrpSpPr>
      <p:grpSpPr>
        <a:xfrm>
          <a:off x="0" y="0"/>
          <a:ext cx="0" cy="0"/>
          <a:chOff x="0" y="0"/>
          <a:chExt cx="0" cy="0"/>
        </a:xfrm>
      </p:grpSpPr>
      <p:sp>
        <p:nvSpPr>
          <p:cNvPr id="60" name="Google Shape;60;p14"/>
          <p:cNvSpPr/>
          <p:nvPr/>
        </p:nvSpPr>
        <p:spPr>
          <a:xfrm>
            <a:off x="3660300" y="189775"/>
            <a:ext cx="1878000" cy="17481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14"/>
          <p:cNvSpPr txBox="1"/>
          <p:nvPr/>
        </p:nvSpPr>
        <p:spPr>
          <a:xfrm>
            <a:off x="198750" y="1937863"/>
            <a:ext cx="8801100" cy="18813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n" sz="5200" b="1">
                <a:solidFill>
                  <a:srgbClr val="0080FF"/>
                </a:solidFill>
                <a:latin typeface="Montserrat"/>
                <a:ea typeface="Montserrat"/>
                <a:cs typeface="Montserrat"/>
                <a:sym typeface="Montserrat"/>
              </a:rPr>
              <a:t>Undue Influence</a:t>
            </a:r>
            <a:endParaRPr sz="5700" b="1">
              <a:solidFill>
                <a:srgbClr val="0080FF"/>
              </a:solidFill>
              <a:latin typeface="Montserrat"/>
              <a:ea typeface="Montserrat"/>
              <a:cs typeface="Montserrat"/>
              <a:sym typeface="Montserrat"/>
            </a:endParaRPr>
          </a:p>
          <a:p>
            <a:pPr marL="0" lvl="0" indent="0" algn="ctr" rtl="0">
              <a:spcBef>
                <a:spcPts val="0"/>
              </a:spcBef>
              <a:spcAft>
                <a:spcPts val="0"/>
              </a:spcAft>
              <a:buNone/>
            </a:pPr>
            <a:r>
              <a:rPr lang="en" sz="3900" b="1">
                <a:solidFill>
                  <a:srgbClr val="0080FF"/>
                </a:solidFill>
                <a:latin typeface="Montserrat"/>
                <a:ea typeface="Montserrat"/>
                <a:cs typeface="Montserrat"/>
                <a:sym typeface="Montserrat"/>
              </a:rPr>
              <a:t>“A Ball of Wax”</a:t>
            </a:r>
            <a:endParaRPr sz="3900" b="1">
              <a:solidFill>
                <a:srgbClr val="0080FF"/>
              </a:solidFill>
              <a:latin typeface="Montserrat"/>
              <a:ea typeface="Montserrat"/>
              <a:cs typeface="Montserrat"/>
              <a:sym typeface="Montserrat"/>
            </a:endParaRPr>
          </a:p>
          <a:p>
            <a:pPr marL="0" lvl="0" indent="0" algn="ctr" rtl="0">
              <a:spcBef>
                <a:spcPts val="0"/>
              </a:spcBef>
              <a:spcAft>
                <a:spcPts val="0"/>
              </a:spcAft>
              <a:buNone/>
            </a:pPr>
            <a:endParaRPr sz="4700" b="1">
              <a:solidFill>
                <a:srgbClr val="0080FF"/>
              </a:solidFill>
              <a:latin typeface="Montserrat"/>
              <a:ea typeface="Montserrat"/>
              <a:cs typeface="Montserrat"/>
              <a:sym typeface="Montserrat"/>
            </a:endParaRPr>
          </a:p>
          <a:p>
            <a:pPr marL="0" lvl="0" indent="0" algn="l" rtl="0">
              <a:spcBef>
                <a:spcPts val="0"/>
              </a:spcBef>
              <a:spcAft>
                <a:spcPts val="0"/>
              </a:spcAft>
              <a:buNone/>
            </a:pPr>
            <a:endParaRPr sz="2800" b="1">
              <a:solidFill>
                <a:srgbClr val="0080FF"/>
              </a:solidFill>
              <a:latin typeface="Montserrat"/>
              <a:ea typeface="Montserrat"/>
              <a:cs typeface="Montserrat"/>
              <a:sym typeface="Montserrat"/>
            </a:endParaRPr>
          </a:p>
          <a:p>
            <a:pPr marL="0" lvl="0" indent="0" algn="ctr" rtl="0">
              <a:spcBef>
                <a:spcPts val="900"/>
              </a:spcBef>
              <a:spcAft>
                <a:spcPts val="0"/>
              </a:spcAft>
              <a:buNone/>
            </a:pPr>
            <a:endParaRPr sz="3000" b="1" i="1">
              <a:solidFill>
                <a:srgbClr val="0080FF"/>
              </a:solidFill>
              <a:latin typeface="Montserrat"/>
              <a:ea typeface="Montserrat"/>
              <a:cs typeface="Montserrat"/>
              <a:sym typeface="Montserrat"/>
            </a:endParaRPr>
          </a:p>
        </p:txBody>
      </p:sp>
      <p:sp>
        <p:nvSpPr>
          <p:cNvPr id="62" name="Google Shape;62;p14"/>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63" name="Google Shape;63;p14"/>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64" name="Google Shape;64;p14"/>
          <p:cNvSpPr txBox="1"/>
          <p:nvPr/>
        </p:nvSpPr>
        <p:spPr>
          <a:xfrm>
            <a:off x="1216241" y="3819175"/>
            <a:ext cx="6835806" cy="590400"/>
          </a:xfrm>
          <a:prstGeom prst="rect">
            <a:avLst/>
          </a:prstGeom>
          <a:noFill/>
          <a:ln>
            <a:noFill/>
          </a:ln>
        </p:spPr>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n" sz="2200" b="1" i="1" dirty="0">
                <a:solidFill>
                  <a:srgbClr val="666666"/>
                </a:solidFill>
                <a:latin typeface="Montserrat"/>
                <a:ea typeface="Montserrat"/>
                <a:cs typeface="Montserrat"/>
                <a:sym typeface="Montserrat"/>
              </a:rPr>
              <a:t>With Ian Hull, Suzana Popovic-Montag and Jordy Atin</a:t>
            </a:r>
            <a:endParaRPr b="1" i="1" dirty="0">
              <a:solidFill>
                <a:srgbClr val="666666"/>
              </a:solidFill>
            </a:endParaRPr>
          </a:p>
        </p:txBody>
      </p:sp>
      <p:pic>
        <p:nvPicPr>
          <p:cNvPr id="65" name="Google Shape;65;p14"/>
          <p:cNvPicPr preferRelativeResize="0"/>
          <p:nvPr/>
        </p:nvPicPr>
        <p:blipFill>
          <a:blip r:embed="rId4">
            <a:alphaModFix/>
          </a:blip>
          <a:stretch>
            <a:fillRect/>
          </a:stretch>
        </p:blipFill>
        <p:spPr>
          <a:xfrm>
            <a:off x="3964713" y="429238"/>
            <a:ext cx="1269175" cy="12691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5"/>
        <p:cNvGrpSpPr/>
        <p:nvPr/>
      </p:nvGrpSpPr>
      <p:grpSpPr>
        <a:xfrm>
          <a:off x="0" y="0"/>
          <a:ext cx="0" cy="0"/>
          <a:chOff x="0" y="0"/>
          <a:chExt cx="0" cy="0"/>
        </a:xfrm>
      </p:grpSpPr>
      <p:sp>
        <p:nvSpPr>
          <p:cNvPr id="156" name="Google Shape;156;p23"/>
          <p:cNvSpPr txBox="1"/>
          <p:nvPr/>
        </p:nvSpPr>
        <p:spPr>
          <a:xfrm>
            <a:off x="2805375" y="1048975"/>
            <a:ext cx="6034200" cy="34206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marR="444500" lvl="0" indent="0" algn="l" rtl="0">
              <a:lnSpc>
                <a:spcPct val="150000"/>
              </a:lnSpc>
              <a:spcBef>
                <a:spcPts val="0"/>
              </a:spcBef>
              <a:spcAft>
                <a:spcPts val="0"/>
              </a:spcAft>
              <a:buNone/>
            </a:pPr>
            <a:r>
              <a:rPr lang="en" b="1">
                <a:solidFill>
                  <a:schemeClr val="dk2"/>
                </a:solidFill>
                <a:latin typeface="Montserrat"/>
                <a:ea typeface="Montserrat"/>
                <a:cs typeface="Montserrat"/>
                <a:sym typeface="Montserrat"/>
              </a:rPr>
              <a:t> Influence May be a Two Way Street</a:t>
            </a:r>
            <a:endParaRPr b="1">
              <a:solidFill>
                <a:schemeClr val="dk2"/>
              </a:solidFill>
              <a:latin typeface="Montserrat"/>
              <a:ea typeface="Montserrat"/>
              <a:cs typeface="Montserrat"/>
              <a:sym typeface="Montserrat"/>
            </a:endParaRPr>
          </a:p>
          <a:p>
            <a:pPr marL="457200" marR="444500" lvl="0" indent="-317500" algn="l" rtl="0">
              <a:lnSpc>
                <a:spcPct val="150000"/>
              </a:lnSpc>
              <a:spcBef>
                <a:spcPts val="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 A testator is entitled to his estate to attract the help, comforts and tenderness of the [neighbours] in his old age; he used it to influence their behaviour toward him and to obtain the support he wanted in his remaining years. </a:t>
            </a:r>
            <a:endParaRPr>
              <a:solidFill>
                <a:schemeClr val="dk2"/>
              </a:solidFill>
              <a:latin typeface="Montserrat"/>
              <a:ea typeface="Montserrat"/>
              <a:cs typeface="Montserrat"/>
              <a:sym typeface="Montserrat"/>
            </a:endParaRPr>
          </a:p>
          <a:p>
            <a:pPr marL="457200" marR="444500" lvl="0" indent="0" algn="l" rtl="0">
              <a:lnSpc>
                <a:spcPct val="150000"/>
              </a:lnSpc>
              <a:spcBef>
                <a:spcPts val="0"/>
              </a:spcBef>
              <a:spcAft>
                <a:spcPts val="0"/>
              </a:spcAft>
              <a:buNone/>
            </a:pPr>
            <a:r>
              <a:rPr lang="en">
                <a:solidFill>
                  <a:schemeClr val="dk2"/>
                </a:solidFill>
                <a:latin typeface="Montserrat"/>
                <a:ea typeface="Montserrat"/>
                <a:cs typeface="Montserrat"/>
                <a:sym typeface="Montserrat"/>
              </a:rPr>
              <a:t> </a:t>
            </a:r>
            <a:endParaRPr>
              <a:solidFill>
                <a:schemeClr val="dk2"/>
              </a:solidFill>
              <a:latin typeface="Montserrat"/>
              <a:ea typeface="Montserrat"/>
              <a:cs typeface="Montserrat"/>
              <a:sym typeface="Montserrat"/>
            </a:endParaRPr>
          </a:p>
          <a:p>
            <a:pPr marL="457200" marR="444500" lvl="0" indent="-317500" algn="l" rtl="0">
              <a:lnSpc>
                <a:spcPct val="150000"/>
              </a:lnSpc>
              <a:spcBef>
                <a:spcPts val="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Evidence of a pattern of such behaviour by the testator can dissuade the Court from finding that the beneficiaries unduly influenced the testator</a:t>
            </a:r>
            <a:endParaRPr b="1">
              <a:solidFill>
                <a:schemeClr val="dk2"/>
              </a:solidFill>
              <a:latin typeface="Montserrat"/>
              <a:ea typeface="Montserrat"/>
              <a:cs typeface="Montserrat"/>
              <a:sym typeface="Montserrat"/>
            </a:endParaRPr>
          </a:p>
          <a:p>
            <a:pPr marL="0" lvl="0" indent="0" algn="l" rtl="0">
              <a:lnSpc>
                <a:spcPct val="115000"/>
              </a:lnSpc>
              <a:spcBef>
                <a:spcPts val="0"/>
              </a:spcBef>
              <a:spcAft>
                <a:spcPts val="0"/>
              </a:spcAft>
              <a:buClr>
                <a:schemeClr val="dk1"/>
              </a:buClr>
              <a:buSzPts val="1100"/>
              <a:buFont typeface="Arial"/>
              <a:buNone/>
            </a:pPr>
            <a:endParaRPr sz="1200">
              <a:solidFill>
                <a:schemeClr val="dk1"/>
              </a:solidFill>
            </a:endParaRPr>
          </a:p>
          <a:p>
            <a:pPr marL="0" lvl="0" indent="0" algn="l" rtl="0">
              <a:spcBef>
                <a:spcPts val="0"/>
              </a:spcBef>
              <a:spcAft>
                <a:spcPts val="0"/>
              </a:spcAft>
              <a:buClr>
                <a:schemeClr val="dk1"/>
              </a:buClr>
              <a:buSzPts val="1100"/>
              <a:buFont typeface="Arial"/>
              <a:buNone/>
            </a:pPr>
            <a:endParaRPr sz="1100">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sz="1100">
              <a:solidFill>
                <a:schemeClr val="dk1"/>
              </a:solidFill>
              <a:latin typeface="Times New Roman"/>
              <a:ea typeface="Times New Roman"/>
              <a:cs typeface="Times New Roman"/>
              <a:sym typeface="Times New Roman"/>
            </a:endParaRPr>
          </a:p>
        </p:txBody>
      </p:sp>
      <p:sp>
        <p:nvSpPr>
          <p:cNvPr id="157" name="Google Shape;157;p23"/>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rgbClr val="0080FF"/>
                </a:solidFill>
                <a:latin typeface="Montserrat"/>
                <a:ea typeface="Montserrat"/>
                <a:cs typeface="Montserrat"/>
                <a:sym typeface="Montserrat"/>
              </a:rPr>
              <a:t>Other Factual Issues</a:t>
            </a:r>
            <a:endParaRPr sz="1900" b="1">
              <a:solidFill>
                <a:srgbClr val="0080FF"/>
              </a:solidFill>
              <a:latin typeface="Montserrat"/>
              <a:ea typeface="Montserrat"/>
              <a:cs typeface="Montserrat"/>
              <a:sym typeface="Montserrat"/>
            </a:endParaRPr>
          </a:p>
        </p:txBody>
      </p:sp>
      <p:sp>
        <p:nvSpPr>
          <p:cNvPr id="158" name="Google Shape;158;p23"/>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59" name="Google Shape;159;p23"/>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160" name="Google Shape;160;p23"/>
          <p:cNvSpPr/>
          <p:nvPr/>
        </p:nvSpPr>
        <p:spPr>
          <a:xfrm>
            <a:off x="492150" y="1518450"/>
            <a:ext cx="2171100" cy="21066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61" name="Google Shape;161;p23"/>
          <p:cNvCxnSpPr/>
          <p:nvPr/>
        </p:nvCxnSpPr>
        <p:spPr>
          <a:xfrm rot="10800000" flipH="1">
            <a:off x="2663250" y="699625"/>
            <a:ext cx="3817500" cy="11100"/>
          </a:xfrm>
          <a:prstGeom prst="straightConnector1">
            <a:avLst/>
          </a:prstGeom>
          <a:noFill/>
          <a:ln w="76200" cap="flat" cmpd="sng">
            <a:solidFill>
              <a:srgbClr val="0080FF"/>
            </a:solidFill>
            <a:prstDash val="solid"/>
            <a:round/>
            <a:headEnd type="none" w="med" len="med"/>
            <a:tailEnd type="none" w="med" len="med"/>
          </a:ln>
        </p:spPr>
      </p:cxnSp>
      <p:pic>
        <p:nvPicPr>
          <p:cNvPr id="162" name="Google Shape;162;p23"/>
          <p:cNvPicPr preferRelativeResize="0"/>
          <p:nvPr/>
        </p:nvPicPr>
        <p:blipFill>
          <a:blip r:embed="rId4">
            <a:alphaModFix/>
          </a:blip>
          <a:stretch>
            <a:fillRect/>
          </a:stretch>
        </p:blipFill>
        <p:spPr>
          <a:xfrm>
            <a:off x="703313" y="1697363"/>
            <a:ext cx="1748774" cy="174877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6"/>
        <p:cNvGrpSpPr/>
        <p:nvPr/>
      </p:nvGrpSpPr>
      <p:grpSpPr>
        <a:xfrm>
          <a:off x="0" y="0"/>
          <a:ext cx="0" cy="0"/>
          <a:chOff x="0" y="0"/>
          <a:chExt cx="0" cy="0"/>
        </a:xfrm>
      </p:grpSpPr>
      <p:sp>
        <p:nvSpPr>
          <p:cNvPr id="167" name="Google Shape;167;p24"/>
          <p:cNvSpPr txBox="1"/>
          <p:nvPr/>
        </p:nvSpPr>
        <p:spPr>
          <a:xfrm>
            <a:off x="733800" y="2105588"/>
            <a:ext cx="3838200" cy="20496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457200" marR="444500" lvl="0" indent="-317500" algn="l" rtl="0">
              <a:lnSpc>
                <a:spcPct val="150000"/>
              </a:lnSpc>
              <a:spcBef>
                <a:spcPts val="0"/>
              </a:spcBef>
              <a:spcAft>
                <a:spcPts val="0"/>
              </a:spcAft>
              <a:buClr>
                <a:schemeClr val="dk2"/>
              </a:buClr>
              <a:buSzPts val="1400"/>
              <a:buFont typeface="Montserrat"/>
              <a:buAutoNum type="arabicPeriod"/>
            </a:pPr>
            <a:r>
              <a:rPr lang="en" b="1">
                <a:solidFill>
                  <a:schemeClr val="dk2"/>
                </a:solidFill>
                <a:latin typeface="Montserrat"/>
                <a:ea typeface="Montserrat"/>
                <a:cs typeface="Montserrat"/>
                <a:sym typeface="Montserrat"/>
              </a:rPr>
              <a:t>Client’s Circumstances:</a:t>
            </a:r>
            <a:endParaRPr b="1">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Isolation</a:t>
            </a:r>
            <a:endParaRPr>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Dependency/Reliance</a:t>
            </a:r>
            <a:endParaRPr>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Vulnerability and Health</a:t>
            </a:r>
            <a:endParaRPr>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Impaired cognition</a:t>
            </a:r>
            <a:endParaRPr>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Age</a:t>
            </a:r>
            <a:endParaRPr>
              <a:solidFill>
                <a:schemeClr val="dk2"/>
              </a:solidFill>
              <a:latin typeface="Montserrat"/>
              <a:ea typeface="Montserrat"/>
              <a:cs typeface="Montserrat"/>
              <a:sym typeface="Montserrat"/>
            </a:endParaRPr>
          </a:p>
          <a:p>
            <a:pPr marL="457200" marR="444500" lvl="0" indent="0" algn="l" rtl="0">
              <a:lnSpc>
                <a:spcPct val="115000"/>
              </a:lnSpc>
              <a:spcBef>
                <a:spcPts val="0"/>
              </a:spcBef>
              <a:spcAft>
                <a:spcPts val="0"/>
              </a:spcAft>
              <a:buNone/>
            </a:pPr>
            <a:endParaRPr>
              <a:solidFill>
                <a:schemeClr val="dk2"/>
              </a:solidFill>
              <a:latin typeface="Montserrat"/>
              <a:ea typeface="Montserrat"/>
              <a:cs typeface="Montserrat"/>
              <a:sym typeface="Montserrat"/>
            </a:endParaRPr>
          </a:p>
          <a:p>
            <a:pPr marL="0" marR="444500" lvl="0" indent="0" algn="l" rtl="0">
              <a:lnSpc>
                <a:spcPct val="115000"/>
              </a:lnSpc>
              <a:spcBef>
                <a:spcPts val="0"/>
              </a:spcBef>
              <a:spcAft>
                <a:spcPts val="0"/>
              </a:spcAft>
              <a:buNone/>
            </a:pPr>
            <a:endParaRPr sz="1350">
              <a:solidFill>
                <a:schemeClr val="dk1"/>
              </a:solidFill>
            </a:endParaRPr>
          </a:p>
          <a:p>
            <a:pPr marL="0" marR="444500" lvl="0" indent="0" algn="l" rtl="0">
              <a:lnSpc>
                <a:spcPct val="115000"/>
              </a:lnSpc>
              <a:spcBef>
                <a:spcPts val="0"/>
              </a:spcBef>
              <a:spcAft>
                <a:spcPts val="0"/>
              </a:spcAft>
              <a:buNone/>
            </a:pPr>
            <a:endParaRPr sz="1350">
              <a:solidFill>
                <a:schemeClr val="dk1"/>
              </a:solidFill>
            </a:endParaRPr>
          </a:p>
          <a:p>
            <a:pPr marL="228600" marR="444500" lvl="0" indent="0" algn="l" rtl="0">
              <a:lnSpc>
                <a:spcPct val="115000"/>
              </a:lnSpc>
              <a:spcBef>
                <a:spcPts val="0"/>
              </a:spcBef>
              <a:spcAft>
                <a:spcPts val="0"/>
              </a:spcAft>
              <a:buNone/>
            </a:pPr>
            <a:endParaRPr sz="1100">
              <a:solidFill>
                <a:schemeClr val="dk1"/>
              </a:solidFill>
            </a:endParaRPr>
          </a:p>
          <a:p>
            <a:pPr marL="0" lvl="0" indent="0" algn="l" rtl="0">
              <a:lnSpc>
                <a:spcPct val="115000"/>
              </a:lnSpc>
              <a:spcBef>
                <a:spcPts val="1200"/>
              </a:spcBef>
              <a:spcAft>
                <a:spcPts val="0"/>
              </a:spcAft>
              <a:buNone/>
            </a:pPr>
            <a:endParaRPr sz="1350">
              <a:solidFill>
                <a:schemeClr val="dk1"/>
              </a:solidFill>
            </a:endParaRPr>
          </a:p>
          <a:p>
            <a:pPr marL="0" lvl="0" indent="0" algn="l" rtl="0">
              <a:lnSpc>
                <a:spcPct val="115000"/>
              </a:lnSpc>
              <a:spcBef>
                <a:spcPts val="1200"/>
              </a:spcBef>
              <a:spcAft>
                <a:spcPts val="0"/>
              </a:spcAft>
              <a:buNone/>
            </a:pP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lnSpc>
                <a:spcPct val="115000"/>
              </a:lnSpc>
              <a:spcBef>
                <a:spcPts val="1200"/>
              </a:spcBef>
              <a:spcAft>
                <a:spcPts val="1200"/>
              </a:spcAft>
              <a:buNone/>
            </a:pPr>
            <a:endParaRPr sz="1100">
              <a:solidFill>
                <a:schemeClr val="dk1"/>
              </a:solidFill>
              <a:latin typeface="Times New Roman"/>
              <a:ea typeface="Times New Roman"/>
              <a:cs typeface="Times New Roman"/>
              <a:sym typeface="Times New Roman"/>
            </a:endParaRPr>
          </a:p>
        </p:txBody>
      </p:sp>
      <p:sp>
        <p:nvSpPr>
          <p:cNvPr id="168" name="Google Shape;168;p24"/>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rgbClr val="0080FF"/>
                </a:solidFill>
                <a:latin typeface="Montserrat"/>
                <a:ea typeface="Montserrat"/>
                <a:cs typeface="Montserrat"/>
                <a:sym typeface="Montserrat"/>
              </a:rPr>
              <a:t>Red Flags</a:t>
            </a:r>
            <a:endParaRPr sz="1900" b="1">
              <a:solidFill>
                <a:srgbClr val="0080FF"/>
              </a:solidFill>
              <a:latin typeface="Montserrat"/>
              <a:ea typeface="Montserrat"/>
              <a:cs typeface="Montserrat"/>
              <a:sym typeface="Montserrat"/>
            </a:endParaRPr>
          </a:p>
        </p:txBody>
      </p:sp>
      <p:sp>
        <p:nvSpPr>
          <p:cNvPr id="169" name="Google Shape;169;p24"/>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70" name="Google Shape;170;p24"/>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171" name="Google Shape;171;p24"/>
          <p:cNvSpPr/>
          <p:nvPr/>
        </p:nvSpPr>
        <p:spPr>
          <a:xfrm>
            <a:off x="1203075" y="322363"/>
            <a:ext cx="1552500" cy="14343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72" name="Google Shape;172;p24"/>
          <p:cNvCxnSpPr/>
          <p:nvPr/>
        </p:nvCxnSpPr>
        <p:spPr>
          <a:xfrm>
            <a:off x="3589800" y="699625"/>
            <a:ext cx="1964400" cy="0"/>
          </a:xfrm>
          <a:prstGeom prst="straightConnector1">
            <a:avLst/>
          </a:prstGeom>
          <a:noFill/>
          <a:ln w="76200" cap="flat" cmpd="sng">
            <a:solidFill>
              <a:srgbClr val="0080FF"/>
            </a:solidFill>
            <a:prstDash val="solid"/>
            <a:round/>
            <a:headEnd type="none" w="med" len="med"/>
            <a:tailEnd type="none" w="med" len="med"/>
          </a:ln>
        </p:spPr>
      </p:cxnSp>
      <p:sp>
        <p:nvSpPr>
          <p:cNvPr id="173" name="Google Shape;173;p24"/>
          <p:cNvSpPr txBox="1"/>
          <p:nvPr/>
        </p:nvSpPr>
        <p:spPr>
          <a:xfrm>
            <a:off x="4572000" y="1078650"/>
            <a:ext cx="4122600" cy="2986200"/>
          </a:xfrm>
          <a:prstGeom prst="rect">
            <a:avLst/>
          </a:prstGeom>
          <a:noFill/>
          <a:ln>
            <a:noFill/>
          </a:ln>
        </p:spPr>
        <p:txBody>
          <a:bodyPr spcFirstLastPara="1" wrap="square" lIns="91425" tIns="91425" rIns="91425" bIns="91425" anchor="t" anchorCtr="0">
            <a:spAutoFit/>
          </a:bodyPr>
          <a:lstStyle/>
          <a:p>
            <a:pPr marL="457200" marR="444500" lvl="0" indent="-317500" algn="l" rtl="0">
              <a:lnSpc>
                <a:spcPct val="150000"/>
              </a:lnSpc>
              <a:spcBef>
                <a:spcPts val="0"/>
              </a:spcBef>
              <a:spcAft>
                <a:spcPts val="0"/>
              </a:spcAft>
              <a:buClr>
                <a:schemeClr val="dk2"/>
              </a:buClr>
              <a:buSzPts val="1400"/>
              <a:buFont typeface="Montserrat"/>
              <a:buAutoNum type="arabicPeriod" startAt="2"/>
            </a:pPr>
            <a:r>
              <a:rPr lang="en" b="1">
                <a:solidFill>
                  <a:schemeClr val="dk2"/>
                </a:solidFill>
                <a:latin typeface="Montserrat"/>
                <a:ea typeface="Montserrat"/>
                <a:cs typeface="Montserrat"/>
                <a:sym typeface="Montserrat"/>
              </a:rPr>
              <a:t>3rd party involvement </a:t>
            </a:r>
            <a:endParaRPr b="1">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Picking the lawyer</a:t>
            </a:r>
            <a:endParaRPr>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Providing information</a:t>
            </a:r>
            <a:endParaRPr>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Attending with client</a:t>
            </a:r>
            <a:endParaRPr>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Involvement in Instructions</a:t>
            </a:r>
            <a:endParaRPr>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AutoNum type="alphaLcPeriod"/>
            </a:pPr>
            <a:r>
              <a:rPr lang="en">
                <a:solidFill>
                  <a:schemeClr val="dk2"/>
                </a:solidFill>
                <a:latin typeface="Montserrat"/>
                <a:ea typeface="Montserrat"/>
                <a:cs typeface="Montserrat"/>
                <a:sym typeface="Montserrat"/>
              </a:rPr>
              <a:t>Involvement in changes to instructions</a:t>
            </a:r>
            <a:endParaRPr>
              <a:solidFill>
                <a:schemeClr val="dk2"/>
              </a:solidFill>
              <a:latin typeface="Montserrat"/>
              <a:ea typeface="Montserrat"/>
              <a:cs typeface="Montserrat"/>
              <a:sym typeface="Montserrat"/>
            </a:endParaRPr>
          </a:p>
          <a:p>
            <a:pPr marL="0" marR="444500" lvl="0" indent="0" algn="l" rtl="0">
              <a:lnSpc>
                <a:spcPct val="150000"/>
              </a:lnSpc>
              <a:spcBef>
                <a:spcPts val="0"/>
              </a:spcBef>
              <a:spcAft>
                <a:spcPts val="0"/>
              </a:spcAft>
              <a:buNone/>
            </a:pPr>
            <a:endParaRPr>
              <a:solidFill>
                <a:schemeClr val="dk2"/>
              </a:solidFill>
              <a:latin typeface="Montserrat"/>
              <a:ea typeface="Montserrat"/>
              <a:cs typeface="Montserrat"/>
              <a:sym typeface="Montserrat"/>
            </a:endParaRPr>
          </a:p>
          <a:p>
            <a:pPr marL="457200" marR="444500" lvl="0" indent="-317500" algn="l" rtl="0">
              <a:lnSpc>
                <a:spcPct val="150000"/>
              </a:lnSpc>
              <a:spcBef>
                <a:spcPts val="0"/>
              </a:spcBef>
              <a:spcAft>
                <a:spcPts val="0"/>
              </a:spcAft>
              <a:buClr>
                <a:schemeClr val="dk2"/>
              </a:buClr>
              <a:buSzPts val="1400"/>
              <a:buFont typeface="Montserrat"/>
              <a:buAutoNum type="arabicPeriod" startAt="2"/>
            </a:pPr>
            <a:r>
              <a:rPr lang="en" b="1">
                <a:solidFill>
                  <a:schemeClr val="dk2"/>
                </a:solidFill>
                <a:latin typeface="Montserrat"/>
                <a:ea typeface="Montserrat"/>
                <a:cs typeface="Montserrat"/>
                <a:sym typeface="Montserrat"/>
              </a:rPr>
              <a:t>Insistence of involvement</a:t>
            </a:r>
            <a:endParaRPr b="1"/>
          </a:p>
        </p:txBody>
      </p:sp>
      <p:pic>
        <p:nvPicPr>
          <p:cNvPr id="174" name="Google Shape;174;p24"/>
          <p:cNvPicPr preferRelativeResize="0"/>
          <p:nvPr/>
        </p:nvPicPr>
        <p:blipFill>
          <a:blip r:embed="rId4">
            <a:alphaModFix/>
          </a:blip>
          <a:stretch>
            <a:fillRect/>
          </a:stretch>
        </p:blipFill>
        <p:spPr>
          <a:xfrm>
            <a:off x="1464390" y="524563"/>
            <a:ext cx="1029870" cy="10299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8"/>
        <p:cNvGrpSpPr/>
        <p:nvPr/>
      </p:nvGrpSpPr>
      <p:grpSpPr>
        <a:xfrm>
          <a:off x="0" y="0"/>
          <a:ext cx="0" cy="0"/>
          <a:chOff x="0" y="0"/>
          <a:chExt cx="0" cy="0"/>
        </a:xfrm>
      </p:grpSpPr>
      <p:sp>
        <p:nvSpPr>
          <p:cNvPr id="179" name="Google Shape;179;p25"/>
          <p:cNvSpPr txBox="1"/>
          <p:nvPr/>
        </p:nvSpPr>
        <p:spPr>
          <a:xfrm>
            <a:off x="3747825" y="1153950"/>
            <a:ext cx="5143500" cy="28356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marR="444500" lvl="0" indent="0" algn="l" rtl="0">
              <a:lnSpc>
                <a:spcPct val="150000"/>
              </a:lnSpc>
              <a:spcBef>
                <a:spcPts val="0"/>
              </a:spcBef>
              <a:spcAft>
                <a:spcPts val="0"/>
              </a:spcAft>
              <a:buNone/>
            </a:pPr>
            <a:r>
              <a:rPr lang="en" b="1">
                <a:solidFill>
                  <a:schemeClr val="dk2"/>
                </a:solidFill>
                <a:latin typeface="Montserrat"/>
                <a:ea typeface="Montserrat"/>
                <a:cs typeface="Montserrat"/>
                <a:sym typeface="Montserrat"/>
              </a:rPr>
              <a:t>Instructions:</a:t>
            </a:r>
            <a:endParaRPr>
              <a:solidFill>
                <a:schemeClr val="dk2"/>
              </a:solidFill>
              <a:latin typeface="Montserrat"/>
              <a:ea typeface="Montserrat"/>
              <a:cs typeface="Montserrat"/>
              <a:sym typeface="Montserrat"/>
            </a:endParaRPr>
          </a:p>
          <a:p>
            <a:pPr marL="457200" marR="444500" lvl="0" indent="-317500" algn="l" rtl="0">
              <a:lnSpc>
                <a:spcPct val="150000"/>
              </a:lnSpc>
              <a:spcBef>
                <a:spcPts val="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Dramatic Change in Will</a:t>
            </a:r>
            <a:endParaRPr>
              <a:solidFill>
                <a:schemeClr val="dk2"/>
              </a:solidFill>
              <a:latin typeface="Montserrat"/>
              <a:ea typeface="Montserrat"/>
              <a:cs typeface="Montserrat"/>
              <a:sym typeface="Montserrat"/>
            </a:endParaRPr>
          </a:p>
          <a:p>
            <a:pPr marL="457200" marR="444500" lvl="0" indent="-317500" algn="l" rtl="0">
              <a:lnSpc>
                <a:spcPct val="150000"/>
              </a:lnSpc>
              <a:spcBef>
                <a:spcPts val="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Lack of reasonable rationale for instructions</a:t>
            </a:r>
            <a:endParaRPr>
              <a:solidFill>
                <a:schemeClr val="dk2"/>
              </a:solidFill>
              <a:latin typeface="Montserrat"/>
              <a:ea typeface="Montserrat"/>
              <a:cs typeface="Montserrat"/>
              <a:sym typeface="Montserrat"/>
            </a:endParaRPr>
          </a:p>
          <a:p>
            <a:pPr marL="457200" marR="444500" lvl="0" indent="-317500" algn="l" rtl="0">
              <a:lnSpc>
                <a:spcPct val="150000"/>
              </a:lnSpc>
              <a:spcBef>
                <a:spcPts val="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Evidence of threats or promises or coercion</a:t>
            </a:r>
            <a:endParaRPr>
              <a:solidFill>
                <a:schemeClr val="dk2"/>
              </a:solidFill>
              <a:latin typeface="Montserrat"/>
              <a:ea typeface="Montserrat"/>
              <a:cs typeface="Montserrat"/>
              <a:sym typeface="Montserrat"/>
            </a:endParaRPr>
          </a:p>
          <a:p>
            <a:pPr marL="457200" marR="444500" lvl="0" indent="-317500" algn="l" rtl="0">
              <a:lnSpc>
                <a:spcPct val="150000"/>
              </a:lnSpc>
              <a:spcBef>
                <a:spcPts val="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Expressed concerns about having the Will seen</a:t>
            </a:r>
            <a:endParaRPr>
              <a:solidFill>
                <a:schemeClr val="dk2"/>
              </a:solidFill>
              <a:latin typeface="Montserrat"/>
              <a:ea typeface="Montserrat"/>
              <a:cs typeface="Montserrat"/>
              <a:sym typeface="Montserrat"/>
            </a:endParaRPr>
          </a:p>
          <a:p>
            <a:pPr marL="457200" marR="444500" lvl="0" indent="-317500" algn="l" rtl="0">
              <a:lnSpc>
                <a:spcPct val="150000"/>
              </a:lnSpc>
              <a:spcBef>
                <a:spcPts val="0"/>
              </a:spcBef>
              <a:spcAft>
                <a:spcPts val="0"/>
              </a:spcAft>
              <a:buClr>
                <a:schemeClr val="dk2"/>
              </a:buClr>
              <a:buSzPts val="1400"/>
              <a:buFont typeface="Montserrat"/>
              <a:buAutoNum type="arabicPeriod"/>
            </a:pPr>
            <a:r>
              <a:rPr lang="en">
                <a:solidFill>
                  <a:schemeClr val="dk2"/>
                </a:solidFill>
                <a:latin typeface="Montserrat"/>
                <a:ea typeface="Montserrat"/>
                <a:cs typeface="Montserrat"/>
                <a:sym typeface="Montserrat"/>
              </a:rPr>
              <a:t>Expressed concerns about solicitor/client privilege</a:t>
            </a:r>
            <a:endParaRPr sz="1350">
              <a:solidFill>
                <a:schemeClr val="dk1"/>
              </a:solidFill>
            </a:endParaRPr>
          </a:p>
          <a:p>
            <a:pPr marL="0" marR="444500" lvl="0" indent="0" algn="l" rtl="0">
              <a:lnSpc>
                <a:spcPct val="115000"/>
              </a:lnSpc>
              <a:spcBef>
                <a:spcPts val="0"/>
              </a:spcBef>
              <a:spcAft>
                <a:spcPts val="0"/>
              </a:spcAft>
              <a:buNone/>
            </a:pPr>
            <a:endParaRPr sz="1350">
              <a:solidFill>
                <a:schemeClr val="dk1"/>
              </a:solidFill>
            </a:endParaRPr>
          </a:p>
          <a:p>
            <a:pPr marL="228600" marR="444500" lvl="0" indent="0" algn="l" rtl="0">
              <a:lnSpc>
                <a:spcPct val="115000"/>
              </a:lnSpc>
              <a:spcBef>
                <a:spcPts val="0"/>
              </a:spcBef>
              <a:spcAft>
                <a:spcPts val="0"/>
              </a:spcAft>
              <a:buNone/>
            </a:pPr>
            <a:endParaRPr sz="1100">
              <a:solidFill>
                <a:schemeClr val="dk1"/>
              </a:solidFill>
            </a:endParaRPr>
          </a:p>
          <a:p>
            <a:pPr marL="0" lvl="0" indent="0" algn="l" rtl="0">
              <a:lnSpc>
                <a:spcPct val="115000"/>
              </a:lnSpc>
              <a:spcBef>
                <a:spcPts val="1200"/>
              </a:spcBef>
              <a:spcAft>
                <a:spcPts val="0"/>
              </a:spcAft>
              <a:buNone/>
            </a:pPr>
            <a:endParaRPr sz="1350">
              <a:solidFill>
                <a:schemeClr val="dk1"/>
              </a:solidFill>
            </a:endParaRPr>
          </a:p>
          <a:p>
            <a:pPr marL="0" lvl="0" indent="0" algn="l" rtl="0">
              <a:lnSpc>
                <a:spcPct val="115000"/>
              </a:lnSpc>
              <a:spcBef>
                <a:spcPts val="1200"/>
              </a:spcBef>
              <a:spcAft>
                <a:spcPts val="0"/>
              </a:spcAft>
              <a:buNone/>
            </a:pP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lnSpc>
                <a:spcPct val="115000"/>
              </a:lnSpc>
              <a:spcBef>
                <a:spcPts val="1200"/>
              </a:spcBef>
              <a:spcAft>
                <a:spcPts val="1200"/>
              </a:spcAft>
              <a:buNone/>
            </a:pPr>
            <a:endParaRPr sz="1100">
              <a:solidFill>
                <a:schemeClr val="dk1"/>
              </a:solidFill>
              <a:latin typeface="Times New Roman"/>
              <a:ea typeface="Times New Roman"/>
              <a:cs typeface="Times New Roman"/>
              <a:sym typeface="Times New Roman"/>
            </a:endParaRPr>
          </a:p>
        </p:txBody>
      </p:sp>
      <p:sp>
        <p:nvSpPr>
          <p:cNvPr id="180" name="Google Shape;180;p25"/>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rgbClr val="0080FF"/>
                </a:solidFill>
                <a:latin typeface="Montserrat"/>
                <a:ea typeface="Montserrat"/>
                <a:cs typeface="Montserrat"/>
                <a:sym typeface="Montserrat"/>
              </a:rPr>
              <a:t>Red Flags</a:t>
            </a:r>
            <a:endParaRPr sz="1900" b="1">
              <a:solidFill>
                <a:srgbClr val="0080FF"/>
              </a:solidFill>
              <a:latin typeface="Montserrat"/>
              <a:ea typeface="Montserrat"/>
              <a:cs typeface="Montserrat"/>
              <a:sym typeface="Montserrat"/>
            </a:endParaRPr>
          </a:p>
        </p:txBody>
      </p:sp>
      <p:sp>
        <p:nvSpPr>
          <p:cNvPr id="181" name="Google Shape;181;p25"/>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82" name="Google Shape;182;p25"/>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183" name="Google Shape;183;p25"/>
          <p:cNvSpPr/>
          <p:nvPr/>
        </p:nvSpPr>
        <p:spPr>
          <a:xfrm>
            <a:off x="452350" y="1214850"/>
            <a:ext cx="2817300" cy="27138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84" name="Google Shape;184;p25"/>
          <p:cNvCxnSpPr/>
          <p:nvPr/>
        </p:nvCxnSpPr>
        <p:spPr>
          <a:xfrm>
            <a:off x="3631475" y="684950"/>
            <a:ext cx="1951500" cy="12900"/>
          </a:xfrm>
          <a:prstGeom prst="straightConnector1">
            <a:avLst/>
          </a:prstGeom>
          <a:noFill/>
          <a:ln w="76200" cap="flat" cmpd="sng">
            <a:solidFill>
              <a:srgbClr val="0080FF"/>
            </a:solidFill>
            <a:prstDash val="solid"/>
            <a:round/>
            <a:headEnd type="none" w="med" len="med"/>
            <a:tailEnd type="none" w="med" len="med"/>
          </a:ln>
        </p:spPr>
      </p:cxnSp>
      <p:pic>
        <p:nvPicPr>
          <p:cNvPr id="185" name="Google Shape;185;p25"/>
          <p:cNvPicPr preferRelativeResize="0"/>
          <p:nvPr/>
        </p:nvPicPr>
        <p:blipFill>
          <a:blip r:embed="rId4">
            <a:alphaModFix/>
          </a:blip>
          <a:stretch>
            <a:fillRect/>
          </a:stretch>
        </p:blipFill>
        <p:spPr>
          <a:xfrm>
            <a:off x="805136" y="1515838"/>
            <a:ext cx="2111750" cy="21118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9"/>
        <p:cNvGrpSpPr/>
        <p:nvPr/>
      </p:nvGrpSpPr>
      <p:grpSpPr>
        <a:xfrm>
          <a:off x="0" y="0"/>
          <a:ext cx="0" cy="0"/>
          <a:chOff x="0" y="0"/>
          <a:chExt cx="0" cy="0"/>
        </a:xfrm>
      </p:grpSpPr>
      <p:sp>
        <p:nvSpPr>
          <p:cNvPr id="190" name="Google Shape;190;p26"/>
          <p:cNvSpPr txBox="1"/>
          <p:nvPr/>
        </p:nvSpPr>
        <p:spPr>
          <a:xfrm>
            <a:off x="588075" y="812275"/>
            <a:ext cx="6429300" cy="38142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457200" lvl="0" indent="-317500" algn="just" rtl="0">
              <a:lnSpc>
                <a:spcPct val="150000"/>
              </a:lnSpc>
              <a:spcBef>
                <a:spcPts val="120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Is there a legitimate chance that a court will find that the testator had knowledge and approved of the contents of the Will, but was unduly influenced?  </a:t>
            </a:r>
            <a:endParaRPr>
              <a:solidFill>
                <a:schemeClr val="dk2"/>
              </a:solidFill>
              <a:latin typeface="Montserrat"/>
              <a:ea typeface="Montserrat"/>
              <a:cs typeface="Montserrat"/>
              <a:sym typeface="Montserrat"/>
            </a:endParaRPr>
          </a:p>
          <a:p>
            <a:pPr marL="457200" lvl="0" indent="0" algn="just" rtl="0">
              <a:lnSpc>
                <a:spcPct val="150000"/>
              </a:lnSpc>
              <a:spcBef>
                <a:spcPts val="1200"/>
              </a:spcBef>
              <a:spcAft>
                <a:spcPts val="0"/>
              </a:spcAft>
              <a:buNone/>
            </a:pPr>
            <a:endParaRPr sz="400">
              <a:solidFill>
                <a:schemeClr val="dk2"/>
              </a:solidFill>
              <a:latin typeface="Montserrat"/>
              <a:ea typeface="Montserrat"/>
              <a:cs typeface="Montserrat"/>
              <a:sym typeface="Montserrat"/>
            </a:endParaRPr>
          </a:p>
          <a:p>
            <a:pPr marL="457200" lvl="0" indent="-317500" algn="just" rtl="0">
              <a:lnSpc>
                <a:spcPct val="150000"/>
              </a:lnSpc>
              <a:spcBef>
                <a:spcPts val="120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Requires apportioning blame on the other party and that a party to be found to have committed an illegal (and likely viewed as an immoral) act. </a:t>
            </a:r>
            <a:endParaRPr>
              <a:solidFill>
                <a:schemeClr val="dk2"/>
              </a:solidFill>
              <a:latin typeface="Montserrat"/>
              <a:ea typeface="Montserrat"/>
              <a:cs typeface="Montserrat"/>
              <a:sym typeface="Montserrat"/>
            </a:endParaRPr>
          </a:p>
          <a:p>
            <a:pPr marL="0" lvl="0" indent="0" algn="just" rtl="0">
              <a:lnSpc>
                <a:spcPct val="150000"/>
              </a:lnSpc>
              <a:spcBef>
                <a:spcPts val="1200"/>
              </a:spcBef>
              <a:spcAft>
                <a:spcPts val="0"/>
              </a:spcAft>
              <a:buNone/>
            </a:pPr>
            <a:endParaRPr sz="500">
              <a:solidFill>
                <a:schemeClr val="dk2"/>
              </a:solidFill>
              <a:latin typeface="Montserrat"/>
              <a:ea typeface="Montserrat"/>
              <a:cs typeface="Montserrat"/>
              <a:sym typeface="Montserrat"/>
            </a:endParaRPr>
          </a:p>
          <a:p>
            <a:pPr marL="457200" lvl="0" indent="-317500" algn="just" rtl="0">
              <a:lnSpc>
                <a:spcPct val="150000"/>
              </a:lnSpc>
              <a:spcBef>
                <a:spcPts val="120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The costs consequences can be devastating if the allegations are not proved.  </a:t>
            </a:r>
            <a:endParaRPr sz="1350">
              <a:solidFill>
                <a:schemeClr val="dk1"/>
              </a:solidFill>
            </a:endParaRPr>
          </a:p>
          <a:p>
            <a:pPr marL="0" lvl="0" indent="0" algn="l" rtl="0">
              <a:lnSpc>
                <a:spcPct val="115000"/>
              </a:lnSpc>
              <a:spcBef>
                <a:spcPts val="1200"/>
              </a:spcBef>
              <a:spcAft>
                <a:spcPts val="0"/>
              </a:spcAft>
              <a:buNone/>
            </a:pPr>
            <a:endParaRPr sz="1100">
              <a:solidFill>
                <a:schemeClr val="dk1"/>
              </a:solidFill>
            </a:endParaRPr>
          </a:p>
          <a:p>
            <a:pPr marL="0" lvl="0" indent="0" algn="l" rtl="0">
              <a:spcBef>
                <a:spcPts val="0"/>
              </a:spcBef>
              <a:spcAft>
                <a:spcPts val="0"/>
              </a:spcAft>
              <a:buNone/>
            </a:pPr>
            <a:endParaRPr sz="1100">
              <a:solidFill>
                <a:schemeClr val="dk1"/>
              </a:solidFill>
            </a:endParaRPr>
          </a:p>
          <a:p>
            <a:pPr marL="0" lvl="0" indent="0" algn="l" rtl="0">
              <a:lnSpc>
                <a:spcPct val="115000"/>
              </a:lnSpc>
              <a:spcBef>
                <a:spcPts val="1200"/>
              </a:spcBef>
              <a:spcAft>
                <a:spcPts val="1200"/>
              </a:spcAft>
              <a:buNone/>
            </a:pPr>
            <a:endParaRPr sz="1100">
              <a:solidFill>
                <a:schemeClr val="dk1"/>
              </a:solidFill>
              <a:latin typeface="Times New Roman"/>
              <a:ea typeface="Times New Roman"/>
              <a:cs typeface="Times New Roman"/>
              <a:sym typeface="Times New Roman"/>
            </a:endParaRPr>
          </a:p>
        </p:txBody>
      </p:sp>
      <p:sp>
        <p:nvSpPr>
          <p:cNvPr id="191" name="Google Shape;191;p26"/>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rgbClr val="0080FF"/>
                </a:solidFill>
                <a:latin typeface="Montserrat"/>
                <a:ea typeface="Montserrat"/>
                <a:cs typeface="Montserrat"/>
                <a:sym typeface="Montserrat"/>
              </a:rPr>
              <a:t>Strategic Consideration</a:t>
            </a:r>
            <a:endParaRPr sz="1900" b="1">
              <a:solidFill>
                <a:srgbClr val="0080FF"/>
              </a:solidFill>
              <a:latin typeface="Montserrat"/>
              <a:ea typeface="Montserrat"/>
              <a:cs typeface="Montserrat"/>
              <a:sym typeface="Montserrat"/>
            </a:endParaRPr>
          </a:p>
        </p:txBody>
      </p:sp>
      <p:sp>
        <p:nvSpPr>
          <p:cNvPr id="192" name="Google Shape;192;p26"/>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3" name="Google Shape;193;p26"/>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194" name="Google Shape;194;p26"/>
          <p:cNvSpPr/>
          <p:nvPr/>
        </p:nvSpPr>
        <p:spPr>
          <a:xfrm>
            <a:off x="7190000" y="2830275"/>
            <a:ext cx="1803000" cy="17964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95" name="Google Shape;195;p26"/>
          <p:cNvCxnSpPr/>
          <p:nvPr/>
        </p:nvCxnSpPr>
        <p:spPr>
          <a:xfrm rot="10800000" flipH="1">
            <a:off x="2364975" y="684950"/>
            <a:ext cx="4445700" cy="12900"/>
          </a:xfrm>
          <a:prstGeom prst="straightConnector1">
            <a:avLst/>
          </a:prstGeom>
          <a:noFill/>
          <a:ln w="76200" cap="flat" cmpd="sng">
            <a:solidFill>
              <a:srgbClr val="0080FF"/>
            </a:solidFill>
            <a:prstDash val="solid"/>
            <a:round/>
            <a:headEnd type="none" w="med" len="med"/>
            <a:tailEnd type="none" w="med" len="med"/>
          </a:ln>
        </p:spPr>
      </p:cxnSp>
      <p:pic>
        <p:nvPicPr>
          <p:cNvPr id="196" name="Google Shape;196;p26"/>
          <p:cNvPicPr preferRelativeResize="0"/>
          <p:nvPr/>
        </p:nvPicPr>
        <p:blipFill>
          <a:blip r:embed="rId4">
            <a:alphaModFix/>
          </a:blip>
          <a:stretch>
            <a:fillRect/>
          </a:stretch>
        </p:blipFill>
        <p:spPr>
          <a:xfrm>
            <a:off x="7436549" y="3073524"/>
            <a:ext cx="1309900" cy="13099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9"/>
        <p:cNvGrpSpPr/>
        <p:nvPr/>
      </p:nvGrpSpPr>
      <p:grpSpPr>
        <a:xfrm>
          <a:off x="0" y="0"/>
          <a:ext cx="0" cy="0"/>
          <a:chOff x="0" y="0"/>
          <a:chExt cx="0" cy="0"/>
        </a:xfrm>
      </p:grpSpPr>
      <p:sp>
        <p:nvSpPr>
          <p:cNvPr id="70" name="Google Shape;70;p15"/>
          <p:cNvSpPr txBox="1"/>
          <p:nvPr/>
        </p:nvSpPr>
        <p:spPr>
          <a:xfrm>
            <a:off x="350700" y="975125"/>
            <a:ext cx="8442600" cy="34557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15000"/>
              </a:lnSpc>
              <a:spcBef>
                <a:spcPts val="1200"/>
              </a:spcBef>
              <a:spcAft>
                <a:spcPts val="0"/>
              </a:spcAft>
              <a:buNone/>
            </a:pPr>
            <a:r>
              <a:rPr lang="en" sz="1300" b="1">
                <a:solidFill>
                  <a:schemeClr val="dk2"/>
                </a:solidFill>
                <a:latin typeface="Montserrat"/>
                <a:ea typeface="Montserrat"/>
                <a:cs typeface="Montserrat"/>
                <a:sym typeface="Montserrat"/>
              </a:rPr>
              <a:t>THE COURT:</a:t>
            </a:r>
            <a:r>
              <a:rPr lang="en" sz="1300">
                <a:solidFill>
                  <a:schemeClr val="dk2"/>
                </a:solidFill>
                <a:latin typeface="Montserrat"/>
                <a:ea typeface="Montserrat"/>
                <a:cs typeface="Montserrat"/>
                <a:sym typeface="Montserrat"/>
              </a:rPr>
              <a:t> Well I remember some of those cases about suspicious circumstances and the attempt to make a distinction between that and undue influence, but I must confess I never understood them. It always seemed to me that ...</a:t>
            </a:r>
            <a:endParaRPr sz="1300">
              <a:solidFill>
                <a:schemeClr val="dk2"/>
              </a:solidFill>
              <a:latin typeface="Montserrat"/>
              <a:ea typeface="Montserrat"/>
              <a:cs typeface="Montserrat"/>
              <a:sym typeface="Montserrat"/>
            </a:endParaRPr>
          </a:p>
          <a:p>
            <a:pPr marL="0" lvl="0" indent="0" algn="just" rtl="0">
              <a:lnSpc>
                <a:spcPct val="115000"/>
              </a:lnSpc>
              <a:spcBef>
                <a:spcPts val="1200"/>
              </a:spcBef>
              <a:spcAft>
                <a:spcPts val="0"/>
              </a:spcAft>
              <a:buNone/>
            </a:pPr>
            <a:r>
              <a:rPr lang="en" sz="1300" b="1">
                <a:solidFill>
                  <a:schemeClr val="dk2"/>
                </a:solidFill>
                <a:latin typeface="Montserrat"/>
                <a:ea typeface="Montserrat"/>
                <a:cs typeface="Montserrat"/>
                <a:sym typeface="Montserrat"/>
              </a:rPr>
              <a:t>MR. HULL: </a:t>
            </a:r>
            <a:r>
              <a:rPr lang="en" sz="1300">
                <a:solidFill>
                  <a:schemeClr val="dk2"/>
                </a:solidFill>
                <a:latin typeface="Montserrat"/>
                <a:ea typeface="Montserrat"/>
                <a:cs typeface="Montserrat"/>
                <a:sym typeface="Montserrat"/>
              </a:rPr>
              <a:t>It's all wrapped up in a ball of wax.</a:t>
            </a:r>
            <a:endParaRPr sz="1300">
              <a:solidFill>
                <a:schemeClr val="dk2"/>
              </a:solidFill>
              <a:latin typeface="Montserrat"/>
              <a:ea typeface="Montserrat"/>
              <a:cs typeface="Montserrat"/>
              <a:sym typeface="Montserrat"/>
            </a:endParaRPr>
          </a:p>
          <a:p>
            <a:pPr marL="0" lvl="0" indent="0" algn="just" rtl="0">
              <a:lnSpc>
                <a:spcPct val="115000"/>
              </a:lnSpc>
              <a:spcBef>
                <a:spcPts val="1200"/>
              </a:spcBef>
              <a:spcAft>
                <a:spcPts val="0"/>
              </a:spcAft>
              <a:buNone/>
            </a:pPr>
            <a:r>
              <a:rPr lang="en" sz="1300" b="1">
                <a:solidFill>
                  <a:schemeClr val="dk2"/>
                </a:solidFill>
                <a:latin typeface="Montserrat"/>
                <a:ea typeface="Montserrat"/>
                <a:cs typeface="Montserrat"/>
                <a:sym typeface="Montserrat"/>
              </a:rPr>
              <a:t>THE COURT:</a:t>
            </a:r>
            <a:r>
              <a:rPr lang="en" sz="1300">
                <a:solidFill>
                  <a:schemeClr val="dk2"/>
                </a:solidFill>
                <a:latin typeface="Montserrat"/>
                <a:ea typeface="Montserrat"/>
                <a:cs typeface="Montserrat"/>
                <a:sym typeface="Montserrat"/>
              </a:rPr>
              <a:t> How did this will get signed? What did this fellow know when he signed it? Who was present when he signed it? That seems to me, are the factual things you want to find out about.</a:t>
            </a:r>
            <a:endParaRPr sz="1300">
              <a:solidFill>
                <a:schemeClr val="dk2"/>
              </a:solidFill>
              <a:latin typeface="Montserrat"/>
              <a:ea typeface="Montserrat"/>
              <a:cs typeface="Montserrat"/>
              <a:sym typeface="Montserrat"/>
            </a:endParaRPr>
          </a:p>
          <a:p>
            <a:pPr marL="0" lvl="0" indent="0" algn="just" rtl="0">
              <a:lnSpc>
                <a:spcPct val="115000"/>
              </a:lnSpc>
              <a:spcBef>
                <a:spcPts val="1200"/>
              </a:spcBef>
              <a:spcAft>
                <a:spcPts val="0"/>
              </a:spcAft>
              <a:buNone/>
            </a:pPr>
            <a:r>
              <a:rPr lang="en" sz="1300" b="1">
                <a:solidFill>
                  <a:schemeClr val="dk2"/>
                </a:solidFill>
                <a:latin typeface="Montserrat"/>
                <a:ea typeface="Montserrat"/>
                <a:cs typeface="Montserrat"/>
                <a:sym typeface="Montserrat"/>
              </a:rPr>
              <a:t>MRS. BURNS: </a:t>
            </a:r>
            <a:r>
              <a:rPr lang="en" sz="1300">
                <a:solidFill>
                  <a:schemeClr val="dk2"/>
                </a:solidFill>
                <a:latin typeface="Montserrat"/>
                <a:ea typeface="Montserrat"/>
                <a:cs typeface="Montserrat"/>
                <a:sym typeface="Montserrat"/>
              </a:rPr>
              <a:t>Yes, but undue influence is separate from suspicious circumstances. If you want to get into suspicious circumstances you allege that with the undue influence.</a:t>
            </a:r>
            <a:endParaRPr sz="1300">
              <a:solidFill>
                <a:schemeClr val="dk2"/>
              </a:solidFill>
              <a:latin typeface="Montserrat"/>
              <a:ea typeface="Montserrat"/>
              <a:cs typeface="Montserrat"/>
              <a:sym typeface="Montserrat"/>
            </a:endParaRPr>
          </a:p>
          <a:p>
            <a:pPr marL="0" lvl="0" indent="0" algn="just" rtl="0">
              <a:lnSpc>
                <a:spcPct val="115000"/>
              </a:lnSpc>
              <a:spcBef>
                <a:spcPts val="1200"/>
              </a:spcBef>
              <a:spcAft>
                <a:spcPts val="0"/>
              </a:spcAft>
              <a:buNone/>
            </a:pPr>
            <a:r>
              <a:rPr lang="en" sz="1300" b="1">
                <a:solidFill>
                  <a:schemeClr val="dk2"/>
                </a:solidFill>
                <a:latin typeface="Montserrat"/>
                <a:ea typeface="Montserrat"/>
                <a:cs typeface="Montserrat"/>
                <a:sym typeface="Montserrat"/>
              </a:rPr>
              <a:t>MR. HULL: </a:t>
            </a:r>
            <a:r>
              <a:rPr lang="en" sz="1300">
                <a:solidFill>
                  <a:schemeClr val="dk2"/>
                </a:solidFill>
                <a:latin typeface="Montserrat"/>
                <a:ea typeface="Montserrat"/>
                <a:cs typeface="Montserrat"/>
                <a:sym typeface="Montserrat"/>
              </a:rPr>
              <a:t>I've never done it, Your Honour.</a:t>
            </a:r>
            <a:endParaRPr sz="1300">
              <a:solidFill>
                <a:schemeClr val="dk2"/>
              </a:solidFill>
              <a:latin typeface="Montserrat"/>
              <a:ea typeface="Montserrat"/>
              <a:cs typeface="Montserrat"/>
              <a:sym typeface="Montserrat"/>
            </a:endParaRPr>
          </a:p>
          <a:p>
            <a:pPr marL="0" lvl="0" indent="0" algn="just" rtl="0">
              <a:lnSpc>
                <a:spcPct val="115000"/>
              </a:lnSpc>
              <a:spcBef>
                <a:spcPts val="1200"/>
              </a:spcBef>
              <a:spcAft>
                <a:spcPts val="1200"/>
              </a:spcAft>
              <a:buNone/>
            </a:pPr>
            <a:r>
              <a:rPr lang="en" sz="1300" b="1">
                <a:solidFill>
                  <a:schemeClr val="dk2"/>
                </a:solidFill>
                <a:latin typeface="Montserrat"/>
                <a:ea typeface="Montserrat"/>
                <a:cs typeface="Montserrat"/>
                <a:sym typeface="Montserrat"/>
              </a:rPr>
              <a:t>THE COURT:</a:t>
            </a:r>
            <a:r>
              <a:rPr lang="en" sz="1300">
                <a:solidFill>
                  <a:schemeClr val="dk2"/>
                </a:solidFill>
                <a:latin typeface="Montserrat"/>
                <a:ea typeface="Montserrat"/>
                <a:cs typeface="Montserrat"/>
                <a:sym typeface="Montserrat"/>
              </a:rPr>
              <a:t> She says your book says you're supposed to. </a:t>
            </a:r>
            <a:r>
              <a:rPr lang="en" sz="1300" i="1">
                <a:solidFill>
                  <a:schemeClr val="dk2"/>
                </a:solidFill>
                <a:latin typeface="Montserrat"/>
                <a:ea typeface="Montserrat"/>
                <a:cs typeface="Montserrat"/>
                <a:sym typeface="Montserrat"/>
              </a:rPr>
              <a:t>[Rodney Hull, Q.C., “Contested Wills and Proof in Solemn Form” (1979), 5 Est. &amp; Tr. Q. 49, at p. 57.]</a:t>
            </a:r>
            <a:endParaRPr sz="1300" i="1">
              <a:solidFill>
                <a:schemeClr val="dk2"/>
              </a:solidFill>
              <a:latin typeface="Montserrat"/>
              <a:ea typeface="Montserrat"/>
              <a:cs typeface="Montserrat"/>
              <a:sym typeface="Montserrat"/>
            </a:endParaRPr>
          </a:p>
        </p:txBody>
      </p:sp>
      <p:sp>
        <p:nvSpPr>
          <p:cNvPr id="71" name="Google Shape;71;p15"/>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“A Ball of Wax”</a:t>
            </a:r>
            <a:endParaRPr sz="2800" b="1">
              <a:solidFill>
                <a:srgbClr val="0080FF"/>
              </a:solidFill>
              <a:latin typeface="Montserrat"/>
              <a:ea typeface="Montserrat"/>
              <a:cs typeface="Montserrat"/>
              <a:sym typeface="Montserrat"/>
            </a:endParaRPr>
          </a:p>
          <a:p>
            <a:pPr marL="0" lvl="0" indent="0" algn="ctr"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72" name="Google Shape;72;p15"/>
          <p:cNvSpPr/>
          <p:nvPr/>
        </p:nvSpPr>
        <p:spPr>
          <a:xfrm>
            <a:off x="-27300" y="4706313"/>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3" name="Google Shape;73;p15"/>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cxnSp>
        <p:nvCxnSpPr>
          <p:cNvPr id="74" name="Google Shape;74;p15"/>
          <p:cNvCxnSpPr/>
          <p:nvPr/>
        </p:nvCxnSpPr>
        <p:spPr>
          <a:xfrm>
            <a:off x="3228000" y="699625"/>
            <a:ext cx="2688000" cy="0"/>
          </a:xfrm>
          <a:prstGeom prst="straightConnector1">
            <a:avLst/>
          </a:prstGeom>
          <a:noFill/>
          <a:ln w="76200" cap="flat" cmpd="sng">
            <a:solidFill>
              <a:srgbClr val="0080FF"/>
            </a:solidFill>
            <a:prstDash val="solid"/>
            <a:round/>
            <a:headEnd type="none" w="med" len="med"/>
            <a:tailEnd type="none" w="med" len="med"/>
          </a:ln>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8"/>
        <p:cNvGrpSpPr/>
        <p:nvPr/>
      </p:nvGrpSpPr>
      <p:grpSpPr>
        <a:xfrm>
          <a:off x="0" y="0"/>
          <a:ext cx="0" cy="0"/>
          <a:chOff x="0" y="0"/>
          <a:chExt cx="0" cy="0"/>
        </a:xfrm>
      </p:grpSpPr>
      <p:sp>
        <p:nvSpPr>
          <p:cNvPr id="79" name="Google Shape;79;p16"/>
          <p:cNvSpPr txBox="1"/>
          <p:nvPr/>
        </p:nvSpPr>
        <p:spPr>
          <a:xfrm>
            <a:off x="602075" y="1166225"/>
            <a:ext cx="6064800" cy="30735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15000"/>
              </a:lnSpc>
              <a:spcBef>
                <a:spcPts val="1200"/>
              </a:spcBef>
              <a:spcAft>
                <a:spcPts val="0"/>
              </a:spcAft>
              <a:buNone/>
            </a:pPr>
            <a:r>
              <a:rPr lang="en" sz="1350" b="1">
                <a:solidFill>
                  <a:schemeClr val="dk2"/>
                </a:solidFill>
                <a:latin typeface="Montserrat"/>
                <a:ea typeface="Montserrat"/>
                <a:cs typeface="Montserrat"/>
                <a:sym typeface="Montserrat"/>
              </a:rPr>
              <a:t>MR. HULL:</a:t>
            </a:r>
            <a:r>
              <a:rPr lang="en" sz="1350">
                <a:solidFill>
                  <a:schemeClr val="dk2"/>
                </a:solidFill>
                <a:latin typeface="Montserrat"/>
                <a:ea typeface="Montserrat"/>
                <a:cs typeface="Montserrat"/>
                <a:sym typeface="Montserrat"/>
              </a:rPr>
              <a:t> Well it's wrong.</a:t>
            </a:r>
            <a:endParaRPr sz="1350">
              <a:solidFill>
                <a:schemeClr val="dk2"/>
              </a:solidFill>
              <a:latin typeface="Montserrat"/>
              <a:ea typeface="Montserrat"/>
              <a:cs typeface="Montserrat"/>
              <a:sym typeface="Montserrat"/>
            </a:endParaRPr>
          </a:p>
          <a:p>
            <a:pPr marL="0" lvl="0" indent="0" algn="just" rtl="0">
              <a:lnSpc>
                <a:spcPct val="115000"/>
              </a:lnSpc>
              <a:spcBef>
                <a:spcPts val="1200"/>
              </a:spcBef>
              <a:spcAft>
                <a:spcPts val="0"/>
              </a:spcAft>
              <a:buNone/>
            </a:pPr>
            <a:r>
              <a:rPr lang="en" sz="1350" b="1">
                <a:solidFill>
                  <a:schemeClr val="dk2"/>
                </a:solidFill>
                <a:latin typeface="Montserrat"/>
                <a:ea typeface="Montserrat"/>
                <a:cs typeface="Montserrat"/>
                <a:sym typeface="Montserrat"/>
              </a:rPr>
              <a:t>MRS. BURNS: </a:t>
            </a:r>
            <a:r>
              <a:rPr lang="en" sz="1350">
                <a:solidFill>
                  <a:schemeClr val="dk2"/>
                </a:solidFill>
                <a:latin typeface="Montserrat"/>
                <a:ea typeface="Montserrat"/>
                <a:cs typeface="Montserrat"/>
                <a:sym typeface="Montserrat"/>
              </a:rPr>
              <a:t>Your Honour, this is repeated in the Bar Admissions course.</a:t>
            </a:r>
            <a:endParaRPr sz="1350">
              <a:solidFill>
                <a:schemeClr val="dk2"/>
              </a:solidFill>
              <a:latin typeface="Montserrat"/>
              <a:ea typeface="Montserrat"/>
              <a:cs typeface="Montserrat"/>
              <a:sym typeface="Montserrat"/>
            </a:endParaRPr>
          </a:p>
          <a:p>
            <a:pPr marL="0" lvl="0" indent="0" algn="just" rtl="0">
              <a:lnSpc>
                <a:spcPct val="115000"/>
              </a:lnSpc>
              <a:spcBef>
                <a:spcPts val="1200"/>
              </a:spcBef>
              <a:spcAft>
                <a:spcPts val="0"/>
              </a:spcAft>
              <a:buNone/>
            </a:pPr>
            <a:r>
              <a:rPr lang="en" sz="1350" b="1">
                <a:solidFill>
                  <a:schemeClr val="dk2"/>
                </a:solidFill>
                <a:latin typeface="Montserrat"/>
                <a:ea typeface="Montserrat"/>
                <a:cs typeface="Montserrat"/>
                <a:sym typeface="Montserrat"/>
              </a:rPr>
              <a:t>MR. HULL:</a:t>
            </a:r>
            <a:r>
              <a:rPr lang="en" sz="1350">
                <a:solidFill>
                  <a:schemeClr val="dk2"/>
                </a:solidFill>
                <a:latin typeface="Montserrat"/>
                <a:ea typeface="Montserrat"/>
                <a:cs typeface="Montserrat"/>
                <a:sym typeface="Montserrat"/>
              </a:rPr>
              <a:t> It's all copied out of that article.</a:t>
            </a:r>
            <a:endParaRPr sz="1350">
              <a:solidFill>
                <a:schemeClr val="dk2"/>
              </a:solidFill>
              <a:latin typeface="Montserrat"/>
              <a:ea typeface="Montserrat"/>
              <a:cs typeface="Montserrat"/>
              <a:sym typeface="Montserrat"/>
            </a:endParaRPr>
          </a:p>
          <a:p>
            <a:pPr marL="0" lvl="0" indent="0" algn="just" rtl="0">
              <a:lnSpc>
                <a:spcPct val="115000"/>
              </a:lnSpc>
              <a:spcBef>
                <a:spcPts val="1200"/>
              </a:spcBef>
              <a:spcAft>
                <a:spcPts val="0"/>
              </a:spcAft>
              <a:buNone/>
            </a:pPr>
            <a:r>
              <a:rPr lang="en" sz="1350" b="1">
                <a:solidFill>
                  <a:schemeClr val="dk2"/>
                </a:solidFill>
                <a:latin typeface="Montserrat"/>
                <a:ea typeface="Montserrat"/>
                <a:cs typeface="Montserrat"/>
                <a:sym typeface="Montserrat"/>
              </a:rPr>
              <a:t>MRS. BURNS: </a:t>
            </a:r>
            <a:r>
              <a:rPr lang="en" sz="1350">
                <a:solidFill>
                  <a:schemeClr val="dk2"/>
                </a:solidFill>
                <a:latin typeface="Montserrat"/>
                <a:ea typeface="Montserrat"/>
                <a:cs typeface="Montserrat"/>
                <a:sym typeface="Montserrat"/>
              </a:rPr>
              <a:t>That's right.</a:t>
            </a:r>
            <a:endParaRPr sz="1350">
              <a:solidFill>
                <a:schemeClr val="dk2"/>
              </a:solidFill>
              <a:latin typeface="Montserrat"/>
              <a:ea typeface="Montserrat"/>
              <a:cs typeface="Montserrat"/>
              <a:sym typeface="Montserrat"/>
            </a:endParaRPr>
          </a:p>
          <a:p>
            <a:pPr marL="0" lvl="0" indent="0" algn="just" rtl="0">
              <a:lnSpc>
                <a:spcPct val="115000"/>
              </a:lnSpc>
              <a:spcBef>
                <a:spcPts val="1200"/>
              </a:spcBef>
              <a:spcAft>
                <a:spcPts val="0"/>
              </a:spcAft>
              <a:buNone/>
            </a:pPr>
            <a:r>
              <a:rPr lang="en" sz="1350" b="1">
                <a:solidFill>
                  <a:schemeClr val="dk2"/>
                </a:solidFill>
                <a:latin typeface="Montserrat"/>
                <a:ea typeface="Montserrat"/>
                <a:cs typeface="Montserrat"/>
                <a:sym typeface="Montserrat"/>
              </a:rPr>
              <a:t>MR. HULL: </a:t>
            </a:r>
            <a:r>
              <a:rPr lang="en" sz="1350">
                <a:solidFill>
                  <a:schemeClr val="dk2"/>
                </a:solidFill>
                <a:latin typeface="Montserrat"/>
                <a:ea typeface="Montserrat"/>
                <a:cs typeface="Montserrat"/>
                <a:sym typeface="Montserrat"/>
              </a:rPr>
              <a:t>If I'm wrong once, I'm wrong a hundred times.</a:t>
            </a:r>
            <a:endParaRPr sz="1350">
              <a:solidFill>
                <a:schemeClr val="dk2"/>
              </a:solidFill>
              <a:latin typeface="Montserrat"/>
              <a:ea typeface="Montserrat"/>
              <a:cs typeface="Montserrat"/>
              <a:sym typeface="Montserrat"/>
            </a:endParaRPr>
          </a:p>
          <a:p>
            <a:pPr marL="457200" lvl="0" indent="457200" algn="just" rtl="0">
              <a:lnSpc>
                <a:spcPct val="115000"/>
              </a:lnSpc>
              <a:spcBef>
                <a:spcPts val="1200"/>
              </a:spcBef>
              <a:spcAft>
                <a:spcPts val="0"/>
              </a:spcAft>
              <a:buNone/>
            </a:pPr>
            <a:r>
              <a:rPr lang="en" sz="700">
                <a:solidFill>
                  <a:schemeClr val="dk2"/>
                </a:solidFill>
                <a:latin typeface="Montserrat"/>
                <a:ea typeface="Montserrat"/>
                <a:cs typeface="Montserrat"/>
                <a:sym typeface="Montserrat"/>
              </a:rPr>
              <a:t>     </a:t>
            </a:r>
            <a:r>
              <a:rPr lang="en" sz="1350">
                <a:solidFill>
                  <a:schemeClr val="dk2"/>
                </a:solidFill>
                <a:latin typeface="Montserrat"/>
                <a:ea typeface="Montserrat"/>
                <a:cs typeface="Montserrat"/>
                <a:sym typeface="Montserrat"/>
              </a:rPr>
              <a:t>Exchange among counsel and the Court in </a:t>
            </a:r>
            <a:r>
              <a:rPr lang="en" sz="1350" i="1">
                <a:solidFill>
                  <a:schemeClr val="dk2"/>
                </a:solidFill>
                <a:latin typeface="Montserrat"/>
                <a:ea typeface="Montserrat"/>
                <a:cs typeface="Montserrat"/>
                <a:sym typeface="Montserrat"/>
              </a:rPr>
              <a:t>Vout v. Hay</a:t>
            </a:r>
            <a:endParaRPr sz="1350">
              <a:solidFill>
                <a:schemeClr val="dk2"/>
              </a:solidFill>
              <a:latin typeface="Montserrat"/>
              <a:ea typeface="Montserrat"/>
              <a:cs typeface="Montserrat"/>
              <a:sym typeface="Montserrat"/>
            </a:endParaRPr>
          </a:p>
          <a:p>
            <a:pPr marL="1371600" lvl="0" indent="0" algn="just" rtl="0">
              <a:lnSpc>
                <a:spcPct val="150000"/>
              </a:lnSpc>
              <a:spcBef>
                <a:spcPts val="1200"/>
              </a:spcBef>
              <a:spcAft>
                <a:spcPts val="0"/>
              </a:spcAft>
              <a:buNone/>
            </a:pPr>
            <a:endParaRPr sz="1900">
              <a:solidFill>
                <a:srgbClr val="666666"/>
              </a:solidFill>
              <a:latin typeface="Montserrat"/>
              <a:ea typeface="Montserrat"/>
              <a:cs typeface="Montserrat"/>
              <a:sym typeface="Montserrat"/>
            </a:endParaRPr>
          </a:p>
        </p:txBody>
      </p:sp>
      <p:sp>
        <p:nvSpPr>
          <p:cNvPr id="80" name="Google Shape;80;p16"/>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80FF"/>
                </a:solidFill>
                <a:latin typeface="Montserrat"/>
                <a:ea typeface="Montserrat"/>
                <a:cs typeface="Montserrat"/>
                <a:sym typeface="Montserrat"/>
              </a:rPr>
              <a:t>“A Ball of Wax”</a:t>
            </a:r>
            <a:endParaRPr sz="2800" b="1">
              <a:solidFill>
                <a:srgbClr val="0080FF"/>
              </a:solidFill>
              <a:latin typeface="Montserrat"/>
              <a:ea typeface="Montserrat"/>
              <a:cs typeface="Montserrat"/>
              <a:sym typeface="Montserrat"/>
            </a:endParaRPr>
          </a:p>
          <a:p>
            <a:pPr marL="0" lvl="0" indent="0" algn="ctr" rtl="0">
              <a:spcBef>
                <a:spcPts val="0"/>
              </a:spcBef>
              <a:spcAft>
                <a:spcPts val="0"/>
              </a:spcAft>
              <a:buNone/>
            </a:pPr>
            <a:endParaRPr sz="2400" b="1">
              <a:solidFill>
                <a:srgbClr val="0080FF"/>
              </a:solidFill>
              <a:latin typeface="Montserrat"/>
              <a:ea typeface="Montserrat"/>
              <a:cs typeface="Montserrat"/>
              <a:sym typeface="Montserrat"/>
            </a:endParaRPr>
          </a:p>
        </p:txBody>
      </p:sp>
      <p:sp>
        <p:nvSpPr>
          <p:cNvPr id="81" name="Google Shape;81;p16"/>
          <p:cNvSpPr/>
          <p:nvPr/>
        </p:nvSpPr>
        <p:spPr>
          <a:xfrm>
            <a:off x="-27300" y="4706288"/>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82" name="Google Shape;82;p16"/>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83" name="Google Shape;83;p16"/>
          <p:cNvSpPr/>
          <p:nvPr/>
        </p:nvSpPr>
        <p:spPr>
          <a:xfrm>
            <a:off x="6666875" y="2292700"/>
            <a:ext cx="2262600" cy="21735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84" name="Google Shape;84;p16"/>
          <p:cNvCxnSpPr/>
          <p:nvPr/>
        </p:nvCxnSpPr>
        <p:spPr>
          <a:xfrm>
            <a:off x="3321300" y="697850"/>
            <a:ext cx="2536500" cy="1800"/>
          </a:xfrm>
          <a:prstGeom prst="straightConnector1">
            <a:avLst/>
          </a:prstGeom>
          <a:noFill/>
          <a:ln w="76200" cap="flat" cmpd="sng">
            <a:solidFill>
              <a:srgbClr val="0080FF"/>
            </a:solidFill>
            <a:prstDash val="solid"/>
            <a:round/>
            <a:headEnd type="none" w="med" len="med"/>
            <a:tailEnd type="none" w="med" len="med"/>
          </a:ln>
        </p:spPr>
      </p:cxnSp>
      <p:pic>
        <p:nvPicPr>
          <p:cNvPr id="85" name="Google Shape;85;p16"/>
          <p:cNvPicPr preferRelativeResize="0"/>
          <p:nvPr/>
        </p:nvPicPr>
        <p:blipFill>
          <a:blip r:embed="rId4">
            <a:alphaModFix/>
          </a:blip>
          <a:stretch>
            <a:fillRect/>
          </a:stretch>
        </p:blipFill>
        <p:spPr>
          <a:xfrm>
            <a:off x="7062863" y="2644124"/>
            <a:ext cx="1470625" cy="14706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9"/>
        <p:cNvGrpSpPr/>
        <p:nvPr/>
      </p:nvGrpSpPr>
      <p:grpSpPr>
        <a:xfrm>
          <a:off x="0" y="0"/>
          <a:ext cx="0" cy="0"/>
          <a:chOff x="0" y="0"/>
          <a:chExt cx="0" cy="0"/>
        </a:xfrm>
      </p:grpSpPr>
      <p:sp>
        <p:nvSpPr>
          <p:cNvPr id="90" name="Google Shape;90;p17"/>
          <p:cNvSpPr txBox="1"/>
          <p:nvPr/>
        </p:nvSpPr>
        <p:spPr>
          <a:xfrm>
            <a:off x="3463500" y="1600350"/>
            <a:ext cx="5259900" cy="17619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lvl="0" indent="0" algn="ctr" rtl="0">
              <a:lnSpc>
                <a:spcPct val="115000"/>
              </a:lnSpc>
              <a:spcBef>
                <a:spcPts val="1000"/>
              </a:spcBef>
              <a:spcAft>
                <a:spcPts val="0"/>
              </a:spcAft>
              <a:buNone/>
            </a:pPr>
            <a:r>
              <a:rPr lang="en" sz="2300" b="1" i="1">
                <a:solidFill>
                  <a:schemeClr val="dk2"/>
                </a:solidFill>
                <a:latin typeface="Montserrat"/>
                <a:ea typeface="Montserrat"/>
                <a:cs typeface="Montserrat"/>
                <a:sym typeface="Montserrat"/>
              </a:rPr>
              <a:t>Undue</a:t>
            </a:r>
            <a:r>
              <a:rPr lang="en" sz="2300">
                <a:solidFill>
                  <a:schemeClr val="dk2"/>
                </a:solidFill>
                <a:latin typeface="Montserrat"/>
                <a:ea typeface="Montserrat"/>
                <a:cs typeface="Montserrat"/>
                <a:sym typeface="Montserrat"/>
              </a:rPr>
              <a:t> Influence</a:t>
            </a:r>
            <a:endParaRPr sz="2300">
              <a:solidFill>
                <a:schemeClr val="dk2"/>
              </a:solidFill>
              <a:latin typeface="Montserrat"/>
              <a:ea typeface="Montserrat"/>
              <a:cs typeface="Montserrat"/>
              <a:sym typeface="Montserrat"/>
            </a:endParaRPr>
          </a:p>
          <a:p>
            <a:pPr marL="0" lvl="0" indent="0" algn="ctr" rtl="0">
              <a:lnSpc>
                <a:spcPct val="115000"/>
              </a:lnSpc>
              <a:spcBef>
                <a:spcPts val="1000"/>
              </a:spcBef>
              <a:spcAft>
                <a:spcPts val="0"/>
              </a:spcAft>
              <a:buNone/>
            </a:pPr>
            <a:r>
              <a:rPr lang="en" sz="2300">
                <a:solidFill>
                  <a:schemeClr val="dk2"/>
                </a:solidFill>
                <a:latin typeface="Montserrat"/>
                <a:ea typeface="Montserrat"/>
                <a:cs typeface="Montserrat"/>
                <a:sym typeface="Montserrat"/>
              </a:rPr>
              <a:t>Vs.</a:t>
            </a:r>
            <a:endParaRPr sz="2300">
              <a:solidFill>
                <a:schemeClr val="dk2"/>
              </a:solidFill>
              <a:latin typeface="Montserrat"/>
              <a:ea typeface="Montserrat"/>
              <a:cs typeface="Montserrat"/>
              <a:sym typeface="Montserrat"/>
            </a:endParaRPr>
          </a:p>
          <a:p>
            <a:pPr marL="0" lvl="0" indent="0" algn="ctr" rtl="0">
              <a:lnSpc>
                <a:spcPct val="115000"/>
              </a:lnSpc>
              <a:spcBef>
                <a:spcPts val="600"/>
              </a:spcBef>
              <a:spcAft>
                <a:spcPts val="0"/>
              </a:spcAft>
              <a:buNone/>
            </a:pPr>
            <a:r>
              <a:rPr lang="en" sz="2300">
                <a:solidFill>
                  <a:schemeClr val="dk2"/>
                </a:solidFill>
                <a:latin typeface="Montserrat"/>
                <a:ea typeface="Montserrat"/>
                <a:cs typeface="Montserrat"/>
                <a:sym typeface="Montserrat"/>
              </a:rPr>
              <a:t>“Acceptable Degree of Persuasion”</a:t>
            </a:r>
            <a:endParaRPr sz="2300">
              <a:solidFill>
                <a:schemeClr val="dk2"/>
              </a:solidFill>
              <a:latin typeface="Montserrat"/>
              <a:ea typeface="Montserrat"/>
              <a:cs typeface="Montserrat"/>
              <a:sym typeface="Montserrat"/>
            </a:endParaRPr>
          </a:p>
          <a:p>
            <a:pPr marL="0" lvl="0" indent="0" algn="just" rtl="0">
              <a:lnSpc>
                <a:spcPct val="115000"/>
              </a:lnSpc>
              <a:spcBef>
                <a:spcPts val="600"/>
              </a:spcBef>
              <a:spcAft>
                <a:spcPts val="0"/>
              </a:spcAft>
              <a:buNone/>
            </a:pPr>
            <a:endParaRPr sz="2100">
              <a:solidFill>
                <a:schemeClr val="dk1"/>
              </a:solidFill>
              <a:latin typeface="Montserrat"/>
              <a:ea typeface="Montserrat"/>
              <a:cs typeface="Montserrat"/>
              <a:sym typeface="Montserrat"/>
            </a:endParaRPr>
          </a:p>
          <a:p>
            <a:pPr marL="1371600" lvl="0" indent="0" algn="just" rtl="0">
              <a:lnSpc>
                <a:spcPct val="115000"/>
              </a:lnSpc>
              <a:spcBef>
                <a:spcPts val="600"/>
              </a:spcBef>
              <a:spcAft>
                <a:spcPts val="600"/>
              </a:spcAft>
              <a:buNone/>
            </a:pPr>
            <a:endParaRPr sz="2100">
              <a:solidFill>
                <a:srgbClr val="666666"/>
              </a:solidFill>
              <a:latin typeface="Montserrat"/>
              <a:ea typeface="Montserrat"/>
              <a:cs typeface="Montserrat"/>
              <a:sym typeface="Montserrat"/>
            </a:endParaRPr>
          </a:p>
        </p:txBody>
      </p:sp>
      <p:sp>
        <p:nvSpPr>
          <p:cNvPr id="91" name="Google Shape;91;p17"/>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rgbClr val="0080FF"/>
                </a:solidFill>
                <a:latin typeface="Montserrat"/>
                <a:ea typeface="Montserrat"/>
                <a:cs typeface="Montserrat"/>
                <a:sym typeface="Montserrat"/>
              </a:rPr>
              <a:t>Legal Test</a:t>
            </a:r>
            <a:endParaRPr sz="1900" b="1">
              <a:solidFill>
                <a:srgbClr val="0080FF"/>
              </a:solidFill>
              <a:latin typeface="Montserrat"/>
              <a:ea typeface="Montserrat"/>
              <a:cs typeface="Montserrat"/>
              <a:sym typeface="Montserrat"/>
            </a:endParaRPr>
          </a:p>
        </p:txBody>
      </p:sp>
      <p:sp>
        <p:nvSpPr>
          <p:cNvPr id="92" name="Google Shape;92;p17"/>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93" name="Google Shape;93;p17"/>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94" name="Google Shape;94;p17"/>
          <p:cNvSpPr/>
          <p:nvPr/>
        </p:nvSpPr>
        <p:spPr>
          <a:xfrm>
            <a:off x="336025" y="1214850"/>
            <a:ext cx="2817300" cy="27138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95" name="Google Shape;95;p17"/>
          <p:cNvCxnSpPr/>
          <p:nvPr/>
        </p:nvCxnSpPr>
        <p:spPr>
          <a:xfrm>
            <a:off x="3609150" y="699625"/>
            <a:ext cx="1925700" cy="0"/>
          </a:xfrm>
          <a:prstGeom prst="straightConnector1">
            <a:avLst/>
          </a:prstGeom>
          <a:noFill/>
          <a:ln w="76200" cap="flat" cmpd="sng">
            <a:solidFill>
              <a:srgbClr val="0080FF"/>
            </a:solidFill>
            <a:prstDash val="solid"/>
            <a:round/>
            <a:headEnd type="none" w="med" len="med"/>
            <a:tailEnd type="none" w="med" len="med"/>
          </a:ln>
        </p:spPr>
      </p:cxnSp>
      <p:pic>
        <p:nvPicPr>
          <p:cNvPr id="96" name="Google Shape;96;p17"/>
          <p:cNvPicPr preferRelativeResize="0"/>
          <p:nvPr/>
        </p:nvPicPr>
        <p:blipFill>
          <a:blip r:embed="rId4">
            <a:alphaModFix/>
          </a:blip>
          <a:stretch>
            <a:fillRect/>
          </a:stretch>
        </p:blipFill>
        <p:spPr>
          <a:xfrm>
            <a:off x="904650" y="1434500"/>
            <a:ext cx="2093600" cy="20936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0"/>
        <p:cNvGrpSpPr/>
        <p:nvPr/>
      </p:nvGrpSpPr>
      <p:grpSpPr>
        <a:xfrm>
          <a:off x="0" y="0"/>
          <a:ext cx="0" cy="0"/>
          <a:chOff x="0" y="0"/>
          <a:chExt cx="0" cy="0"/>
        </a:xfrm>
      </p:grpSpPr>
      <p:sp>
        <p:nvSpPr>
          <p:cNvPr id="101" name="Google Shape;101;p18"/>
          <p:cNvSpPr txBox="1"/>
          <p:nvPr/>
        </p:nvSpPr>
        <p:spPr>
          <a:xfrm>
            <a:off x="1020950" y="1002738"/>
            <a:ext cx="5442000" cy="31380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lvl="0" indent="0" algn="just" rtl="0">
              <a:lnSpc>
                <a:spcPct val="150000"/>
              </a:lnSpc>
              <a:spcBef>
                <a:spcPts val="0"/>
              </a:spcBef>
              <a:spcAft>
                <a:spcPts val="0"/>
              </a:spcAft>
              <a:buNone/>
            </a:pPr>
            <a:r>
              <a:rPr lang="en" sz="1600" b="1" u="sng">
                <a:solidFill>
                  <a:schemeClr val="dk2"/>
                </a:solidFill>
                <a:latin typeface="Montserrat"/>
                <a:ea typeface="Montserrat"/>
                <a:cs typeface="Montserrat"/>
                <a:sym typeface="Montserrat"/>
              </a:rPr>
              <a:t>Not:</a:t>
            </a:r>
            <a:endParaRPr sz="1600" b="1" u="sng">
              <a:solidFill>
                <a:schemeClr val="dk2"/>
              </a:solidFill>
              <a:latin typeface="Montserrat"/>
              <a:ea typeface="Montserrat"/>
              <a:cs typeface="Montserrat"/>
              <a:sym typeface="Montserrat"/>
            </a:endParaRPr>
          </a:p>
          <a:p>
            <a:pPr marL="457200" lvl="0" indent="-330200" algn="just" rtl="0">
              <a:lnSpc>
                <a:spcPct val="150000"/>
              </a:lnSpc>
              <a:spcBef>
                <a:spcPts val="600"/>
              </a:spcBef>
              <a:spcAft>
                <a:spcPts val="0"/>
              </a:spcAft>
              <a:buClr>
                <a:schemeClr val="dk2"/>
              </a:buClr>
              <a:buSzPts val="1600"/>
              <a:buFont typeface="Montserrat"/>
              <a:buChar char="●"/>
            </a:pPr>
            <a:r>
              <a:rPr lang="en" sz="1600">
                <a:solidFill>
                  <a:schemeClr val="dk2"/>
                </a:solidFill>
                <a:latin typeface="Montserrat"/>
                <a:ea typeface="Montserrat"/>
                <a:cs typeface="Montserrat"/>
                <a:sym typeface="Montserrat"/>
              </a:rPr>
              <a:t>Bad influence</a:t>
            </a:r>
            <a:endParaRPr sz="1600">
              <a:solidFill>
                <a:schemeClr val="dk2"/>
              </a:solidFill>
              <a:latin typeface="Montserrat"/>
              <a:ea typeface="Montserrat"/>
              <a:cs typeface="Montserrat"/>
              <a:sym typeface="Montserrat"/>
            </a:endParaRPr>
          </a:p>
          <a:p>
            <a:pPr marL="457200" lvl="0" indent="-330200" algn="just" rtl="0">
              <a:lnSpc>
                <a:spcPct val="150000"/>
              </a:lnSpc>
              <a:spcBef>
                <a:spcPts val="0"/>
              </a:spcBef>
              <a:spcAft>
                <a:spcPts val="0"/>
              </a:spcAft>
              <a:buClr>
                <a:schemeClr val="dk2"/>
              </a:buClr>
              <a:buSzPts val="1600"/>
              <a:buFont typeface="Montserrat"/>
              <a:buChar char="●"/>
            </a:pPr>
            <a:r>
              <a:rPr lang="en" sz="1600">
                <a:solidFill>
                  <a:schemeClr val="dk2"/>
                </a:solidFill>
                <a:latin typeface="Montserrat"/>
                <a:ea typeface="Montserrat"/>
                <a:cs typeface="Montserrat"/>
                <a:sym typeface="Montserrat"/>
              </a:rPr>
              <a:t>Persuasion and advice </a:t>
            </a:r>
            <a:endParaRPr sz="1600">
              <a:solidFill>
                <a:schemeClr val="dk2"/>
              </a:solidFill>
              <a:latin typeface="Montserrat"/>
              <a:ea typeface="Montserrat"/>
              <a:cs typeface="Montserrat"/>
              <a:sym typeface="Montserrat"/>
            </a:endParaRPr>
          </a:p>
          <a:p>
            <a:pPr marL="457200" lvl="0" indent="-330200" algn="just" rtl="0">
              <a:lnSpc>
                <a:spcPct val="150000"/>
              </a:lnSpc>
              <a:spcBef>
                <a:spcPts val="0"/>
              </a:spcBef>
              <a:spcAft>
                <a:spcPts val="0"/>
              </a:spcAft>
              <a:buClr>
                <a:schemeClr val="dk2"/>
              </a:buClr>
              <a:buSzPts val="1600"/>
              <a:buFont typeface="Montserrat"/>
              <a:buChar char="●"/>
            </a:pPr>
            <a:r>
              <a:rPr lang="en" sz="1600">
                <a:solidFill>
                  <a:schemeClr val="dk2"/>
                </a:solidFill>
                <a:latin typeface="Montserrat"/>
                <a:ea typeface="Montserrat"/>
                <a:cs typeface="Montserrat"/>
                <a:sym typeface="Montserrat"/>
              </a:rPr>
              <a:t>Appeals to:</a:t>
            </a:r>
            <a:endParaRPr sz="1600">
              <a:solidFill>
                <a:schemeClr val="dk2"/>
              </a:solidFill>
              <a:latin typeface="Montserrat"/>
              <a:ea typeface="Montserrat"/>
              <a:cs typeface="Montserrat"/>
              <a:sym typeface="Montserrat"/>
            </a:endParaRPr>
          </a:p>
          <a:p>
            <a:pPr marL="914400" lvl="0" indent="-330200" algn="just" rtl="0">
              <a:lnSpc>
                <a:spcPct val="150000"/>
              </a:lnSpc>
              <a:spcBef>
                <a:spcPts val="0"/>
              </a:spcBef>
              <a:spcAft>
                <a:spcPts val="0"/>
              </a:spcAft>
              <a:buClr>
                <a:schemeClr val="dk2"/>
              </a:buClr>
              <a:buSzPts val="1600"/>
              <a:buFont typeface="Montserrat"/>
              <a:buChar char="●"/>
            </a:pPr>
            <a:r>
              <a:rPr lang="en" sz="1600">
                <a:solidFill>
                  <a:schemeClr val="dk2"/>
                </a:solidFill>
                <a:latin typeface="Montserrat"/>
                <a:ea typeface="Montserrat"/>
                <a:cs typeface="Montserrat"/>
                <a:sym typeface="Montserrat"/>
              </a:rPr>
              <a:t>Affections or ties of kindred, </a:t>
            </a:r>
            <a:endParaRPr sz="1600">
              <a:solidFill>
                <a:schemeClr val="dk2"/>
              </a:solidFill>
              <a:latin typeface="Montserrat"/>
              <a:ea typeface="Montserrat"/>
              <a:cs typeface="Montserrat"/>
              <a:sym typeface="Montserrat"/>
            </a:endParaRPr>
          </a:p>
          <a:p>
            <a:pPr marL="914400" lvl="0" indent="-330200" algn="just" rtl="0">
              <a:lnSpc>
                <a:spcPct val="150000"/>
              </a:lnSpc>
              <a:spcBef>
                <a:spcPts val="0"/>
              </a:spcBef>
              <a:spcAft>
                <a:spcPts val="0"/>
              </a:spcAft>
              <a:buClr>
                <a:schemeClr val="dk2"/>
              </a:buClr>
              <a:buSzPts val="1600"/>
              <a:buFont typeface="Montserrat"/>
              <a:buChar char="●"/>
            </a:pPr>
            <a:r>
              <a:rPr lang="en" sz="1600">
                <a:solidFill>
                  <a:schemeClr val="dk2"/>
                </a:solidFill>
                <a:latin typeface="Montserrat"/>
                <a:ea typeface="Montserrat"/>
                <a:cs typeface="Montserrat"/>
                <a:sym typeface="Montserrat"/>
              </a:rPr>
              <a:t>Sentiment of gratitude for past services, or </a:t>
            </a:r>
            <a:endParaRPr sz="1600">
              <a:solidFill>
                <a:schemeClr val="dk2"/>
              </a:solidFill>
              <a:latin typeface="Montserrat"/>
              <a:ea typeface="Montserrat"/>
              <a:cs typeface="Montserrat"/>
              <a:sym typeface="Montserrat"/>
            </a:endParaRPr>
          </a:p>
          <a:p>
            <a:pPr marL="914400" lvl="0" indent="-330200" algn="just" rtl="0">
              <a:lnSpc>
                <a:spcPct val="150000"/>
              </a:lnSpc>
              <a:spcBef>
                <a:spcPts val="0"/>
              </a:spcBef>
              <a:spcAft>
                <a:spcPts val="0"/>
              </a:spcAft>
              <a:buClr>
                <a:schemeClr val="dk2"/>
              </a:buClr>
              <a:buSzPts val="1600"/>
              <a:buFont typeface="Montserrat"/>
              <a:buChar char="●"/>
            </a:pPr>
            <a:r>
              <a:rPr lang="en" sz="1600">
                <a:solidFill>
                  <a:schemeClr val="dk2"/>
                </a:solidFill>
                <a:latin typeface="Montserrat"/>
                <a:ea typeface="Montserrat"/>
                <a:cs typeface="Montserrat"/>
                <a:sym typeface="Montserrat"/>
              </a:rPr>
              <a:t>Pity for future destitution </a:t>
            </a:r>
            <a:endParaRPr sz="1600">
              <a:solidFill>
                <a:schemeClr val="dk2"/>
              </a:solidFill>
              <a:latin typeface="Montserrat"/>
              <a:ea typeface="Montserrat"/>
              <a:cs typeface="Montserrat"/>
              <a:sym typeface="Montserrat"/>
            </a:endParaRPr>
          </a:p>
          <a:p>
            <a:pPr marL="0" lvl="0" indent="0" algn="just" rtl="0">
              <a:lnSpc>
                <a:spcPct val="150000"/>
              </a:lnSpc>
              <a:spcBef>
                <a:spcPts val="600"/>
              </a:spcBef>
              <a:spcAft>
                <a:spcPts val="0"/>
              </a:spcAft>
              <a:buNone/>
            </a:pPr>
            <a:endParaRPr sz="1600">
              <a:solidFill>
                <a:schemeClr val="dk2"/>
              </a:solidFill>
              <a:latin typeface="Montserrat"/>
              <a:ea typeface="Montserrat"/>
              <a:cs typeface="Montserrat"/>
              <a:sym typeface="Montserrat"/>
            </a:endParaRPr>
          </a:p>
          <a:p>
            <a:pPr marL="0" lvl="0" indent="0" algn="just" rtl="0">
              <a:lnSpc>
                <a:spcPct val="115000"/>
              </a:lnSpc>
              <a:spcBef>
                <a:spcPts val="600"/>
              </a:spcBef>
              <a:spcAft>
                <a:spcPts val="0"/>
              </a:spcAft>
              <a:buNone/>
            </a:pPr>
            <a:endParaRPr sz="2100" b="1" i="1">
              <a:solidFill>
                <a:srgbClr val="666666"/>
              </a:solidFill>
              <a:latin typeface="Montserrat"/>
              <a:ea typeface="Montserrat"/>
              <a:cs typeface="Montserrat"/>
              <a:sym typeface="Montserrat"/>
            </a:endParaRPr>
          </a:p>
          <a:p>
            <a:pPr marL="0" lvl="0" indent="0" algn="just" rtl="0">
              <a:lnSpc>
                <a:spcPct val="115000"/>
              </a:lnSpc>
              <a:spcBef>
                <a:spcPts val="600"/>
              </a:spcBef>
              <a:spcAft>
                <a:spcPts val="0"/>
              </a:spcAft>
              <a:buNone/>
            </a:pPr>
            <a:endParaRPr sz="2100">
              <a:solidFill>
                <a:schemeClr val="dk1"/>
              </a:solidFill>
              <a:latin typeface="Montserrat"/>
              <a:ea typeface="Montserrat"/>
              <a:cs typeface="Montserrat"/>
              <a:sym typeface="Montserrat"/>
            </a:endParaRPr>
          </a:p>
          <a:p>
            <a:pPr marL="1371600" lvl="0" indent="0" algn="just" rtl="0">
              <a:lnSpc>
                <a:spcPct val="115000"/>
              </a:lnSpc>
              <a:spcBef>
                <a:spcPts val="600"/>
              </a:spcBef>
              <a:spcAft>
                <a:spcPts val="600"/>
              </a:spcAft>
              <a:buNone/>
            </a:pPr>
            <a:endParaRPr sz="2100">
              <a:solidFill>
                <a:srgbClr val="666666"/>
              </a:solidFill>
              <a:latin typeface="Montserrat"/>
              <a:ea typeface="Montserrat"/>
              <a:cs typeface="Montserrat"/>
              <a:sym typeface="Montserrat"/>
            </a:endParaRPr>
          </a:p>
        </p:txBody>
      </p:sp>
      <p:sp>
        <p:nvSpPr>
          <p:cNvPr id="102" name="Google Shape;102;p18"/>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rgbClr val="0080FF"/>
                </a:solidFill>
                <a:latin typeface="Montserrat"/>
                <a:ea typeface="Montserrat"/>
                <a:cs typeface="Montserrat"/>
                <a:sym typeface="Montserrat"/>
              </a:rPr>
              <a:t>Legal Test</a:t>
            </a:r>
            <a:endParaRPr sz="1900" b="1">
              <a:solidFill>
                <a:srgbClr val="0080FF"/>
              </a:solidFill>
              <a:latin typeface="Montserrat"/>
              <a:ea typeface="Montserrat"/>
              <a:cs typeface="Montserrat"/>
              <a:sym typeface="Montserrat"/>
            </a:endParaRPr>
          </a:p>
        </p:txBody>
      </p:sp>
      <p:sp>
        <p:nvSpPr>
          <p:cNvPr id="103" name="Google Shape;103;p18"/>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04" name="Google Shape;104;p18"/>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105" name="Google Shape;105;p18"/>
          <p:cNvSpPr/>
          <p:nvPr/>
        </p:nvSpPr>
        <p:spPr>
          <a:xfrm>
            <a:off x="6243225" y="783675"/>
            <a:ext cx="2428200" cy="23244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06" name="Google Shape;106;p18"/>
          <p:cNvCxnSpPr/>
          <p:nvPr/>
        </p:nvCxnSpPr>
        <p:spPr>
          <a:xfrm>
            <a:off x="3589800" y="699625"/>
            <a:ext cx="1964400" cy="0"/>
          </a:xfrm>
          <a:prstGeom prst="straightConnector1">
            <a:avLst/>
          </a:prstGeom>
          <a:noFill/>
          <a:ln w="76200" cap="flat" cmpd="sng">
            <a:solidFill>
              <a:srgbClr val="0080FF"/>
            </a:solidFill>
            <a:prstDash val="solid"/>
            <a:round/>
            <a:headEnd type="none" w="med" len="med"/>
            <a:tailEnd type="none" w="med" len="med"/>
          </a:ln>
        </p:spPr>
      </p:cxnSp>
      <p:pic>
        <p:nvPicPr>
          <p:cNvPr id="107" name="Google Shape;107;p18"/>
          <p:cNvPicPr preferRelativeResize="0"/>
          <p:nvPr/>
        </p:nvPicPr>
        <p:blipFill>
          <a:blip r:embed="rId4">
            <a:alphaModFix/>
          </a:blip>
          <a:stretch>
            <a:fillRect/>
          </a:stretch>
        </p:blipFill>
        <p:spPr>
          <a:xfrm>
            <a:off x="6644025" y="1132575"/>
            <a:ext cx="1626600" cy="16266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1"/>
        <p:cNvGrpSpPr/>
        <p:nvPr/>
      </p:nvGrpSpPr>
      <p:grpSpPr>
        <a:xfrm>
          <a:off x="0" y="0"/>
          <a:ext cx="0" cy="0"/>
          <a:chOff x="0" y="0"/>
          <a:chExt cx="0" cy="0"/>
        </a:xfrm>
      </p:grpSpPr>
      <p:sp>
        <p:nvSpPr>
          <p:cNvPr id="112" name="Google Shape;112;p19"/>
          <p:cNvSpPr txBox="1"/>
          <p:nvPr/>
        </p:nvSpPr>
        <p:spPr>
          <a:xfrm>
            <a:off x="3192075" y="1002738"/>
            <a:ext cx="5248200" cy="31380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lvl="0" indent="0" algn="just" rtl="0">
              <a:lnSpc>
                <a:spcPct val="115000"/>
              </a:lnSpc>
              <a:spcBef>
                <a:spcPts val="0"/>
              </a:spcBef>
              <a:spcAft>
                <a:spcPts val="0"/>
              </a:spcAft>
              <a:buNone/>
            </a:pPr>
            <a:r>
              <a:rPr lang="en" sz="1550" b="1">
                <a:solidFill>
                  <a:schemeClr val="dk2"/>
                </a:solidFill>
                <a:latin typeface="Montserrat"/>
                <a:ea typeface="Montserrat"/>
                <a:cs typeface="Montserrat"/>
                <a:sym typeface="Montserrat"/>
              </a:rPr>
              <a:t>“This is not my wish but I must do it”</a:t>
            </a:r>
            <a:endParaRPr sz="1550" b="1">
              <a:solidFill>
                <a:schemeClr val="dk2"/>
              </a:solidFill>
              <a:latin typeface="Montserrat"/>
              <a:ea typeface="Montserrat"/>
              <a:cs typeface="Montserrat"/>
              <a:sym typeface="Montserrat"/>
            </a:endParaRPr>
          </a:p>
          <a:p>
            <a:pPr marL="457200" lvl="0" indent="-327025" algn="just" rtl="0">
              <a:lnSpc>
                <a:spcPct val="115000"/>
              </a:lnSpc>
              <a:spcBef>
                <a:spcPts val="600"/>
              </a:spcBef>
              <a:spcAft>
                <a:spcPts val="0"/>
              </a:spcAft>
              <a:buClr>
                <a:schemeClr val="dk2"/>
              </a:buClr>
              <a:buSzPts val="1550"/>
              <a:buFont typeface="Montserrat"/>
              <a:buChar char="●"/>
            </a:pPr>
            <a:r>
              <a:rPr lang="en" sz="1550">
                <a:solidFill>
                  <a:schemeClr val="dk2"/>
                </a:solidFill>
                <a:latin typeface="Montserrat"/>
                <a:ea typeface="Montserrat"/>
                <a:cs typeface="Montserrat"/>
                <a:sym typeface="Montserrat"/>
              </a:rPr>
              <a:t>Effective domination of his or her will by someone else is sufficient</a:t>
            </a:r>
            <a:endParaRPr sz="1550">
              <a:solidFill>
                <a:schemeClr val="dk2"/>
              </a:solidFill>
              <a:latin typeface="Montserrat"/>
              <a:ea typeface="Montserrat"/>
              <a:cs typeface="Montserrat"/>
              <a:sym typeface="Montserrat"/>
            </a:endParaRPr>
          </a:p>
          <a:p>
            <a:pPr marL="0" lvl="0" indent="0" algn="just" rtl="0">
              <a:lnSpc>
                <a:spcPct val="115000"/>
              </a:lnSpc>
              <a:spcBef>
                <a:spcPts val="600"/>
              </a:spcBef>
              <a:spcAft>
                <a:spcPts val="0"/>
              </a:spcAft>
              <a:buNone/>
            </a:pPr>
            <a:r>
              <a:rPr lang="en" sz="1550" b="1">
                <a:solidFill>
                  <a:schemeClr val="dk2"/>
                </a:solidFill>
                <a:latin typeface="Montserrat"/>
                <a:ea typeface="Montserrat"/>
                <a:cs typeface="Montserrat"/>
                <a:sym typeface="Montserrat"/>
              </a:rPr>
              <a:t>Does not have to be threatened or terrorized.</a:t>
            </a:r>
            <a:endParaRPr sz="2300" b="1" i="1">
              <a:solidFill>
                <a:schemeClr val="dk2"/>
              </a:solidFill>
              <a:latin typeface="Montserrat"/>
              <a:ea typeface="Montserrat"/>
              <a:cs typeface="Montserrat"/>
              <a:sym typeface="Montserrat"/>
            </a:endParaRPr>
          </a:p>
          <a:p>
            <a:pPr marL="0" marR="0" lvl="0" indent="0" algn="l" rtl="0">
              <a:lnSpc>
                <a:spcPct val="115000"/>
              </a:lnSpc>
              <a:spcBef>
                <a:spcPts val="1200"/>
              </a:spcBef>
              <a:spcAft>
                <a:spcPts val="0"/>
              </a:spcAft>
              <a:buClr>
                <a:schemeClr val="dk1"/>
              </a:buClr>
              <a:buSzPts val="1100"/>
              <a:buFont typeface="Arial"/>
              <a:buNone/>
            </a:pPr>
            <a:r>
              <a:rPr lang="en" sz="1550">
                <a:solidFill>
                  <a:schemeClr val="dk2"/>
                </a:solidFill>
                <a:latin typeface="Montserrat"/>
                <a:ea typeface="Montserrat"/>
                <a:cs typeface="Montserrat"/>
                <a:sym typeface="Montserrat"/>
              </a:rPr>
              <a:t>The test for undue influence requires coercion. Thus:</a:t>
            </a:r>
            <a:endParaRPr sz="1550">
              <a:solidFill>
                <a:schemeClr val="dk2"/>
              </a:solidFill>
              <a:latin typeface="Montserrat"/>
              <a:ea typeface="Montserrat"/>
              <a:cs typeface="Montserrat"/>
              <a:sym typeface="Montserrat"/>
            </a:endParaRPr>
          </a:p>
          <a:p>
            <a:pPr marL="457200" marR="0" lvl="0" indent="-327025" algn="l" rtl="0">
              <a:lnSpc>
                <a:spcPct val="115000"/>
              </a:lnSpc>
              <a:spcBef>
                <a:spcPts val="1200"/>
              </a:spcBef>
              <a:spcAft>
                <a:spcPts val="0"/>
              </a:spcAft>
              <a:buClr>
                <a:schemeClr val="dk2"/>
              </a:buClr>
              <a:buSzPts val="1550"/>
              <a:buFont typeface="Montserrat"/>
              <a:buChar char="●"/>
            </a:pPr>
            <a:r>
              <a:rPr lang="en" sz="1550">
                <a:solidFill>
                  <a:schemeClr val="dk2"/>
                </a:solidFill>
                <a:latin typeface="Montserrat"/>
                <a:ea typeface="Montserrat"/>
                <a:cs typeface="Montserrat"/>
                <a:sym typeface="Montserrat"/>
              </a:rPr>
              <a:t>The </a:t>
            </a:r>
            <a:r>
              <a:rPr lang="en" sz="1550" b="1">
                <a:solidFill>
                  <a:schemeClr val="dk2"/>
                </a:solidFill>
                <a:latin typeface="Montserrat"/>
                <a:ea typeface="Montserrat"/>
                <a:cs typeface="Montserrat"/>
                <a:sym typeface="Montserrat"/>
              </a:rPr>
              <a:t>timing</a:t>
            </a:r>
            <a:r>
              <a:rPr lang="en" sz="1550">
                <a:solidFill>
                  <a:schemeClr val="dk2"/>
                </a:solidFill>
                <a:latin typeface="Montserrat"/>
                <a:ea typeface="Montserrat"/>
                <a:cs typeface="Montserrat"/>
                <a:sym typeface="Montserrat"/>
              </a:rPr>
              <a:t> and </a:t>
            </a:r>
            <a:r>
              <a:rPr lang="en" sz="1550" b="1">
                <a:solidFill>
                  <a:schemeClr val="dk2"/>
                </a:solidFill>
                <a:latin typeface="Montserrat"/>
                <a:ea typeface="Montserrat"/>
                <a:cs typeface="Montserrat"/>
                <a:sym typeface="Montserrat"/>
              </a:rPr>
              <a:t>circumstances</a:t>
            </a:r>
            <a:r>
              <a:rPr lang="en" sz="1550">
                <a:solidFill>
                  <a:schemeClr val="dk2"/>
                </a:solidFill>
                <a:latin typeface="Montserrat"/>
                <a:ea typeface="Montserrat"/>
                <a:cs typeface="Montserrat"/>
                <a:sym typeface="Montserrat"/>
              </a:rPr>
              <a:t> of the gift are often relevant to prove undue influence</a:t>
            </a:r>
            <a:endParaRPr sz="1550">
              <a:solidFill>
                <a:schemeClr val="dk2"/>
              </a:solidFill>
              <a:latin typeface="Montserrat"/>
              <a:ea typeface="Montserrat"/>
              <a:cs typeface="Montserrat"/>
              <a:sym typeface="Montserrat"/>
            </a:endParaRPr>
          </a:p>
          <a:p>
            <a:pPr marL="0" marR="0" lvl="0" indent="0" algn="l" rtl="0">
              <a:lnSpc>
                <a:spcPct val="115000"/>
              </a:lnSpc>
              <a:spcBef>
                <a:spcPts val="1200"/>
              </a:spcBef>
              <a:spcAft>
                <a:spcPts val="0"/>
              </a:spcAft>
              <a:buNone/>
            </a:pPr>
            <a:r>
              <a:rPr lang="en" sz="1550" b="1">
                <a:solidFill>
                  <a:schemeClr val="dk2"/>
                </a:solidFill>
                <a:latin typeface="Montserrat"/>
                <a:ea typeface="Montserrat"/>
                <a:cs typeface="Montserrat"/>
                <a:sym typeface="Montserrat"/>
              </a:rPr>
              <a:t>Control &amp; Dominance + Fear and Vulnerability</a:t>
            </a:r>
            <a:endParaRPr sz="1550" b="1">
              <a:solidFill>
                <a:schemeClr val="dk2"/>
              </a:solidFill>
              <a:latin typeface="Montserrat"/>
              <a:ea typeface="Montserrat"/>
              <a:cs typeface="Montserrat"/>
              <a:sym typeface="Montserrat"/>
            </a:endParaRPr>
          </a:p>
          <a:p>
            <a:pPr marL="1371600" lvl="0" indent="0" algn="just" rtl="0">
              <a:lnSpc>
                <a:spcPct val="115000"/>
              </a:lnSpc>
              <a:spcBef>
                <a:spcPts val="1200"/>
              </a:spcBef>
              <a:spcAft>
                <a:spcPts val="600"/>
              </a:spcAft>
              <a:buNone/>
            </a:pPr>
            <a:endParaRPr sz="2100">
              <a:solidFill>
                <a:srgbClr val="666666"/>
              </a:solidFill>
              <a:latin typeface="Montserrat"/>
              <a:ea typeface="Montserrat"/>
              <a:cs typeface="Montserrat"/>
              <a:sym typeface="Montserrat"/>
            </a:endParaRPr>
          </a:p>
        </p:txBody>
      </p:sp>
      <p:sp>
        <p:nvSpPr>
          <p:cNvPr id="113" name="Google Shape;113;p19"/>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rgbClr val="0080FF"/>
                </a:solidFill>
                <a:latin typeface="Montserrat"/>
                <a:ea typeface="Montserrat"/>
                <a:cs typeface="Montserrat"/>
                <a:sym typeface="Montserrat"/>
              </a:rPr>
              <a:t>Legal Test</a:t>
            </a:r>
            <a:endParaRPr sz="1900" b="1">
              <a:solidFill>
                <a:srgbClr val="0080FF"/>
              </a:solidFill>
              <a:latin typeface="Montserrat"/>
              <a:ea typeface="Montserrat"/>
              <a:cs typeface="Montserrat"/>
              <a:sym typeface="Montserrat"/>
            </a:endParaRPr>
          </a:p>
        </p:txBody>
      </p:sp>
      <p:sp>
        <p:nvSpPr>
          <p:cNvPr id="114" name="Google Shape;114;p19"/>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15" name="Google Shape;115;p19"/>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116" name="Google Shape;116;p19"/>
          <p:cNvSpPr/>
          <p:nvPr/>
        </p:nvSpPr>
        <p:spPr>
          <a:xfrm>
            <a:off x="542825" y="1492625"/>
            <a:ext cx="2158200" cy="21000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7" name="Google Shape;117;p19"/>
          <p:cNvCxnSpPr/>
          <p:nvPr/>
        </p:nvCxnSpPr>
        <p:spPr>
          <a:xfrm>
            <a:off x="3579775" y="710775"/>
            <a:ext cx="1938600" cy="0"/>
          </a:xfrm>
          <a:prstGeom prst="straightConnector1">
            <a:avLst/>
          </a:prstGeom>
          <a:noFill/>
          <a:ln w="76200" cap="flat" cmpd="sng">
            <a:solidFill>
              <a:srgbClr val="0080FF"/>
            </a:solidFill>
            <a:prstDash val="solid"/>
            <a:round/>
            <a:headEnd type="none" w="med" len="med"/>
            <a:tailEnd type="none" w="med" len="med"/>
          </a:ln>
        </p:spPr>
      </p:cxnSp>
      <p:pic>
        <p:nvPicPr>
          <p:cNvPr id="118" name="Google Shape;118;p19"/>
          <p:cNvPicPr preferRelativeResize="0"/>
          <p:nvPr/>
        </p:nvPicPr>
        <p:blipFill>
          <a:blip r:embed="rId4">
            <a:alphaModFix/>
          </a:blip>
          <a:stretch>
            <a:fillRect/>
          </a:stretch>
        </p:blipFill>
        <p:spPr>
          <a:xfrm>
            <a:off x="816275" y="1736975"/>
            <a:ext cx="1611300" cy="16113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2"/>
        <p:cNvGrpSpPr/>
        <p:nvPr/>
      </p:nvGrpSpPr>
      <p:grpSpPr>
        <a:xfrm>
          <a:off x="0" y="0"/>
          <a:ext cx="0" cy="0"/>
          <a:chOff x="0" y="0"/>
          <a:chExt cx="0" cy="0"/>
        </a:xfrm>
      </p:grpSpPr>
      <p:sp>
        <p:nvSpPr>
          <p:cNvPr id="123" name="Google Shape;123;p20"/>
          <p:cNvSpPr txBox="1"/>
          <p:nvPr/>
        </p:nvSpPr>
        <p:spPr>
          <a:xfrm>
            <a:off x="529875" y="927275"/>
            <a:ext cx="6474600" cy="35664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457200" marR="0" lvl="0" indent="-323850" algn="l" rtl="0">
              <a:lnSpc>
                <a:spcPct val="150000"/>
              </a:lnSpc>
              <a:spcBef>
                <a:spcPts val="0"/>
              </a:spcBef>
              <a:spcAft>
                <a:spcPts val="0"/>
              </a:spcAft>
              <a:buClr>
                <a:schemeClr val="dk2"/>
              </a:buClr>
              <a:buSzPts val="1500"/>
              <a:buFont typeface="Montserrat"/>
              <a:buChar char="●"/>
            </a:pPr>
            <a:r>
              <a:rPr lang="en" sz="1450">
                <a:solidFill>
                  <a:schemeClr val="dk2"/>
                </a:solidFill>
                <a:latin typeface="Montserrat"/>
                <a:ea typeface="Montserrat"/>
                <a:cs typeface="Montserrat"/>
                <a:sym typeface="Montserrat"/>
              </a:rPr>
              <a:t>Assuming control and management of another’s affairs,</a:t>
            </a:r>
            <a:endParaRPr sz="1800" baseline="30000">
              <a:solidFill>
                <a:schemeClr val="dk2"/>
              </a:solidFill>
              <a:latin typeface="Montserrat"/>
              <a:ea typeface="Montserrat"/>
              <a:cs typeface="Montserrat"/>
              <a:sym typeface="Montserrat"/>
            </a:endParaRPr>
          </a:p>
          <a:p>
            <a:pPr marL="457200" marR="0" lvl="0" indent="-323850" algn="l" rtl="0">
              <a:lnSpc>
                <a:spcPct val="150000"/>
              </a:lnSpc>
              <a:spcBef>
                <a:spcPts val="0"/>
              </a:spcBef>
              <a:spcAft>
                <a:spcPts val="0"/>
              </a:spcAft>
              <a:buClr>
                <a:schemeClr val="dk2"/>
              </a:buClr>
              <a:buSzPts val="1500"/>
              <a:buFont typeface="Montserrat"/>
              <a:buChar char="●"/>
            </a:pPr>
            <a:r>
              <a:rPr lang="en" sz="1450">
                <a:solidFill>
                  <a:schemeClr val="dk2"/>
                </a:solidFill>
                <a:latin typeface="Montserrat"/>
                <a:ea typeface="Montserrat"/>
                <a:cs typeface="Montserrat"/>
                <a:sym typeface="Montserrat"/>
              </a:rPr>
              <a:t>Being present when instructions are given</a:t>
            </a:r>
            <a:endParaRPr sz="1450">
              <a:solidFill>
                <a:schemeClr val="dk2"/>
              </a:solidFill>
              <a:latin typeface="Montserrat"/>
              <a:ea typeface="Montserrat"/>
              <a:cs typeface="Montserrat"/>
              <a:sym typeface="Montserrat"/>
            </a:endParaRPr>
          </a:p>
          <a:p>
            <a:pPr marL="457200" marR="0" lvl="0" indent="-323850" algn="l" rtl="0">
              <a:lnSpc>
                <a:spcPct val="150000"/>
              </a:lnSpc>
              <a:spcBef>
                <a:spcPts val="0"/>
              </a:spcBef>
              <a:spcAft>
                <a:spcPts val="0"/>
              </a:spcAft>
              <a:buClr>
                <a:schemeClr val="dk2"/>
              </a:buClr>
              <a:buSzPts val="1500"/>
              <a:buFont typeface="Montserrat"/>
              <a:buChar char="●"/>
            </a:pPr>
            <a:r>
              <a:rPr lang="en" sz="1450">
                <a:solidFill>
                  <a:schemeClr val="dk2"/>
                </a:solidFill>
                <a:latin typeface="Montserrat"/>
                <a:ea typeface="Montserrat"/>
                <a:cs typeface="Montserrat"/>
                <a:sym typeface="Montserrat"/>
              </a:rPr>
              <a:t>Reviewing drafts of and directing provisions for another’s will,</a:t>
            </a:r>
            <a:endParaRPr sz="1450">
              <a:solidFill>
                <a:schemeClr val="dk2"/>
              </a:solidFill>
              <a:latin typeface="Montserrat"/>
              <a:ea typeface="Montserrat"/>
              <a:cs typeface="Montserrat"/>
              <a:sym typeface="Montserrat"/>
            </a:endParaRPr>
          </a:p>
          <a:p>
            <a:pPr marL="457200" marR="0" lvl="0" indent="-323850" algn="l" rtl="0">
              <a:lnSpc>
                <a:spcPct val="150000"/>
              </a:lnSpc>
              <a:spcBef>
                <a:spcPts val="0"/>
              </a:spcBef>
              <a:spcAft>
                <a:spcPts val="0"/>
              </a:spcAft>
              <a:buClr>
                <a:schemeClr val="dk2"/>
              </a:buClr>
              <a:buSzPts val="1500"/>
              <a:buFont typeface="Montserrat"/>
              <a:buChar char="●"/>
            </a:pPr>
            <a:r>
              <a:rPr lang="en" sz="1450">
                <a:solidFill>
                  <a:schemeClr val="dk2"/>
                </a:solidFill>
                <a:latin typeface="Montserrat"/>
                <a:ea typeface="Montserrat"/>
                <a:cs typeface="Montserrat"/>
                <a:sym typeface="Montserrat"/>
              </a:rPr>
              <a:t>Attending to self-dealing transactions,</a:t>
            </a:r>
            <a:endParaRPr sz="1800" baseline="30000">
              <a:solidFill>
                <a:schemeClr val="dk2"/>
              </a:solidFill>
              <a:latin typeface="Montserrat"/>
              <a:ea typeface="Montserrat"/>
              <a:cs typeface="Montserrat"/>
              <a:sym typeface="Montserrat"/>
            </a:endParaRPr>
          </a:p>
          <a:p>
            <a:pPr marL="457200" marR="0" lvl="0" indent="-323850" algn="l" rtl="0">
              <a:lnSpc>
                <a:spcPct val="150000"/>
              </a:lnSpc>
              <a:spcBef>
                <a:spcPts val="0"/>
              </a:spcBef>
              <a:spcAft>
                <a:spcPts val="0"/>
              </a:spcAft>
              <a:buClr>
                <a:schemeClr val="dk2"/>
              </a:buClr>
              <a:buSzPts val="1500"/>
              <a:buFont typeface="Montserrat"/>
              <a:buChar char="●"/>
            </a:pPr>
            <a:r>
              <a:rPr lang="en" sz="1450">
                <a:solidFill>
                  <a:schemeClr val="dk2"/>
                </a:solidFill>
                <a:latin typeface="Montserrat"/>
                <a:ea typeface="Montserrat"/>
                <a:cs typeface="Montserrat"/>
                <a:sym typeface="Montserrat"/>
              </a:rPr>
              <a:t>Poisoning the mind of the testator against a potential beneficiary</a:t>
            </a:r>
            <a:endParaRPr sz="1450">
              <a:solidFill>
                <a:schemeClr val="dk2"/>
              </a:solidFill>
              <a:latin typeface="Montserrat"/>
              <a:ea typeface="Montserrat"/>
              <a:cs typeface="Montserrat"/>
              <a:sym typeface="Montserrat"/>
            </a:endParaRPr>
          </a:p>
          <a:p>
            <a:pPr marL="457200" marR="0" lvl="0" indent="-323850" algn="l" rtl="0">
              <a:lnSpc>
                <a:spcPct val="150000"/>
              </a:lnSpc>
              <a:spcBef>
                <a:spcPts val="0"/>
              </a:spcBef>
              <a:spcAft>
                <a:spcPts val="0"/>
              </a:spcAft>
              <a:buClr>
                <a:schemeClr val="dk2"/>
              </a:buClr>
              <a:buSzPts val="1500"/>
              <a:buFont typeface="Montserrat"/>
              <a:buChar char="●"/>
            </a:pPr>
            <a:r>
              <a:rPr lang="en" sz="1450">
                <a:solidFill>
                  <a:schemeClr val="dk2"/>
                </a:solidFill>
                <a:latin typeface="Montserrat"/>
                <a:ea typeface="Montserrat"/>
                <a:cs typeface="Montserrat"/>
                <a:sym typeface="Montserrat"/>
              </a:rPr>
              <a:t>Threatening to withdraw assistance to one in complete dependence; and</a:t>
            </a:r>
            <a:endParaRPr sz="1450">
              <a:solidFill>
                <a:schemeClr val="dk2"/>
              </a:solidFill>
              <a:latin typeface="Montserrat"/>
              <a:ea typeface="Montserrat"/>
              <a:cs typeface="Montserrat"/>
              <a:sym typeface="Montserrat"/>
            </a:endParaRPr>
          </a:p>
          <a:p>
            <a:pPr marL="457200" marR="0" lvl="0" indent="-323850" algn="l" rtl="0">
              <a:lnSpc>
                <a:spcPct val="150000"/>
              </a:lnSpc>
              <a:spcBef>
                <a:spcPts val="0"/>
              </a:spcBef>
              <a:spcAft>
                <a:spcPts val="0"/>
              </a:spcAft>
              <a:buClr>
                <a:schemeClr val="dk2"/>
              </a:buClr>
              <a:buSzPts val="1500"/>
              <a:buFont typeface="Montserrat"/>
              <a:buChar char="●"/>
            </a:pPr>
            <a:r>
              <a:rPr lang="en" sz="1450">
                <a:solidFill>
                  <a:schemeClr val="dk2"/>
                </a:solidFill>
                <a:latin typeface="Montserrat"/>
                <a:ea typeface="Montserrat"/>
                <a:cs typeface="Montserrat"/>
                <a:sym typeface="Montserrat"/>
              </a:rPr>
              <a:t>Completely controlling their environment (going so far as to even listen in and monitor private conversations).</a:t>
            </a:r>
            <a:endParaRPr sz="1450">
              <a:solidFill>
                <a:schemeClr val="dk2"/>
              </a:solidFill>
              <a:latin typeface="Montserrat"/>
              <a:ea typeface="Montserrat"/>
              <a:cs typeface="Montserrat"/>
              <a:sym typeface="Montserrat"/>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just"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l" rtl="0">
              <a:lnSpc>
                <a:spcPct val="115000"/>
              </a:lnSpc>
              <a:spcBef>
                <a:spcPts val="1200"/>
              </a:spcBef>
              <a:spcAft>
                <a:spcPts val="1200"/>
              </a:spcAft>
              <a:buNone/>
            </a:pPr>
            <a:endParaRPr sz="2100">
              <a:solidFill>
                <a:srgbClr val="666666"/>
              </a:solidFill>
              <a:latin typeface="Montserrat"/>
              <a:ea typeface="Montserrat"/>
              <a:cs typeface="Montserrat"/>
              <a:sym typeface="Montserrat"/>
            </a:endParaRPr>
          </a:p>
        </p:txBody>
      </p:sp>
      <p:sp>
        <p:nvSpPr>
          <p:cNvPr id="124" name="Google Shape;124;p20"/>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rgbClr val="0080FF"/>
                </a:solidFill>
                <a:latin typeface="Montserrat"/>
                <a:ea typeface="Montserrat"/>
                <a:cs typeface="Montserrat"/>
                <a:sym typeface="Montserrat"/>
              </a:rPr>
              <a:t>Indicia</a:t>
            </a:r>
            <a:endParaRPr sz="1900" b="1">
              <a:solidFill>
                <a:srgbClr val="0080FF"/>
              </a:solidFill>
              <a:latin typeface="Montserrat"/>
              <a:ea typeface="Montserrat"/>
              <a:cs typeface="Montserrat"/>
              <a:sym typeface="Montserrat"/>
            </a:endParaRPr>
          </a:p>
        </p:txBody>
      </p:sp>
      <p:sp>
        <p:nvSpPr>
          <p:cNvPr id="125" name="Google Shape;125;p20"/>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6" name="Google Shape;126;p20"/>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127" name="Google Shape;127;p20"/>
          <p:cNvSpPr/>
          <p:nvPr/>
        </p:nvSpPr>
        <p:spPr>
          <a:xfrm>
            <a:off x="6686000" y="1992098"/>
            <a:ext cx="2307000" cy="22080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28" name="Google Shape;128;p20"/>
          <p:cNvCxnSpPr/>
          <p:nvPr/>
        </p:nvCxnSpPr>
        <p:spPr>
          <a:xfrm>
            <a:off x="3893550" y="714650"/>
            <a:ext cx="1356900" cy="0"/>
          </a:xfrm>
          <a:prstGeom prst="straightConnector1">
            <a:avLst/>
          </a:prstGeom>
          <a:noFill/>
          <a:ln w="76200" cap="flat" cmpd="sng">
            <a:solidFill>
              <a:srgbClr val="0080FF"/>
            </a:solidFill>
            <a:prstDash val="solid"/>
            <a:round/>
            <a:headEnd type="none" w="med" len="med"/>
            <a:tailEnd type="none" w="med" len="med"/>
          </a:ln>
        </p:spPr>
      </p:cxnSp>
      <p:pic>
        <p:nvPicPr>
          <p:cNvPr id="129" name="Google Shape;129;p20"/>
          <p:cNvPicPr preferRelativeResize="0"/>
          <p:nvPr/>
        </p:nvPicPr>
        <p:blipFill>
          <a:blip r:embed="rId4">
            <a:alphaModFix/>
          </a:blip>
          <a:stretch>
            <a:fillRect/>
          </a:stretch>
        </p:blipFill>
        <p:spPr>
          <a:xfrm>
            <a:off x="7101538" y="2358138"/>
            <a:ext cx="1475925" cy="14759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3"/>
        <p:cNvGrpSpPr/>
        <p:nvPr/>
      </p:nvGrpSpPr>
      <p:grpSpPr>
        <a:xfrm>
          <a:off x="0" y="0"/>
          <a:ext cx="0" cy="0"/>
          <a:chOff x="0" y="0"/>
          <a:chExt cx="0" cy="0"/>
        </a:xfrm>
      </p:grpSpPr>
      <p:sp>
        <p:nvSpPr>
          <p:cNvPr id="134" name="Google Shape;134;p21"/>
          <p:cNvSpPr txBox="1"/>
          <p:nvPr/>
        </p:nvSpPr>
        <p:spPr>
          <a:xfrm>
            <a:off x="2713900" y="1003550"/>
            <a:ext cx="6138300" cy="33774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lvl="0" indent="0" algn="just" rtl="0">
              <a:lnSpc>
                <a:spcPct val="150000"/>
              </a:lnSpc>
              <a:spcBef>
                <a:spcPts val="0"/>
              </a:spcBef>
              <a:spcAft>
                <a:spcPts val="0"/>
              </a:spcAft>
              <a:buClr>
                <a:schemeClr val="dk1"/>
              </a:buClr>
              <a:buSzPts val="1100"/>
              <a:buFont typeface="Arial"/>
              <a:buNone/>
            </a:pPr>
            <a:r>
              <a:rPr lang="en" b="1">
                <a:solidFill>
                  <a:schemeClr val="dk2"/>
                </a:solidFill>
                <a:latin typeface="Montserrat"/>
                <a:ea typeface="Montserrat"/>
                <a:cs typeface="Montserrat"/>
                <a:sym typeface="Montserrat"/>
              </a:rPr>
              <a:t>Circumstantial Evidence</a:t>
            </a:r>
            <a:endParaRPr b="1">
              <a:solidFill>
                <a:schemeClr val="dk2"/>
              </a:solidFill>
              <a:latin typeface="Montserrat"/>
              <a:ea typeface="Montserrat"/>
              <a:cs typeface="Montserrat"/>
              <a:sym typeface="Montserrat"/>
            </a:endParaRPr>
          </a:p>
          <a:p>
            <a:pPr marL="457200" lvl="0" indent="-317500" algn="just" rtl="0">
              <a:lnSpc>
                <a:spcPct val="150000"/>
              </a:lnSpc>
              <a:spcBef>
                <a:spcPts val="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Undue influence is a subtle thing, almost always exercised in secret, and usually provable only by circumstantial evidence</a:t>
            </a:r>
            <a:endParaRPr>
              <a:solidFill>
                <a:schemeClr val="dk2"/>
              </a:solidFill>
              <a:latin typeface="Montserrat"/>
              <a:ea typeface="Montserrat"/>
              <a:cs typeface="Montserrat"/>
              <a:sym typeface="Montserrat"/>
            </a:endParaRPr>
          </a:p>
          <a:p>
            <a:pPr marL="0" lvl="0" indent="0" algn="just" rtl="0">
              <a:lnSpc>
                <a:spcPct val="150000"/>
              </a:lnSpc>
              <a:spcBef>
                <a:spcPts val="1200"/>
              </a:spcBef>
              <a:spcAft>
                <a:spcPts val="0"/>
              </a:spcAft>
              <a:buNone/>
            </a:pPr>
            <a:r>
              <a:rPr lang="en" b="1">
                <a:solidFill>
                  <a:schemeClr val="dk2"/>
                </a:solidFill>
                <a:latin typeface="Montserrat"/>
                <a:ea typeface="Montserrat"/>
                <a:cs typeface="Montserrat"/>
                <a:sym typeface="Montserrat"/>
              </a:rPr>
              <a:t>Opportunity</a:t>
            </a:r>
            <a:endParaRPr b="1">
              <a:solidFill>
                <a:schemeClr val="dk2"/>
              </a:solidFill>
              <a:latin typeface="Montserrat"/>
              <a:ea typeface="Montserrat"/>
              <a:cs typeface="Montserrat"/>
              <a:sym typeface="Montserrat"/>
            </a:endParaRPr>
          </a:p>
          <a:p>
            <a:pPr marL="457200" lvl="0" indent="-317500" algn="just" rtl="0">
              <a:lnSpc>
                <a:spcPct val="150000"/>
              </a:lnSpc>
              <a:spcBef>
                <a:spcPts val="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Opportunity to exercise undue influence or the relative relationship between the parties is not sufficient to prove undue influence. </a:t>
            </a:r>
            <a:endParaRPr>
              <a:solidFill>
                <a:schemeClr val="dk2"/>
              </a:solidFill>
              <a:latin typeface="Montserrat"/>
              <a:ea typeface="Montserrat"/>
              <a:cs typeface="Montserrat"/>
              <a:sym typeface="Montserrat"/>
            </a:endParaRPr>
          </a:p>
          <a:p>
            <a:pPr marL="457200" lvl="0" indent="-317500" algn="just" rtl="0">
              <a:lnSpc>
                <a:spcPct val="150000"/>
              </a:lnSpc>
              <a:spcBef>
                <a:spcPts val="0"/>
              </a:spcBef>
              <a:spcAft>
                <a:spcPts val="0"/>
              </a:spcAft>
              <a:buClr>
                <a:schemeClr val="dk2"/>
              </a:buClr>
              <a:buSzPts val="1400"/>
              <a:buFont typeface="Montserrat"/>
              <a:buChar char="●"/>
            </a:pPr>
            <a:r>
              <a:rPr lang="en" i="1">
                <a:solidFill>
                  <a:schemeClr val="dk2"/>
                </a:solidFill>
                <a:latin typeface="Montserrat"/>
                <a:ea typeface="Montserrat"/>
                <a:cs typeface="Montserrat"/>
                <a:sym typeface="Montserrat"/>
              </a:rPr>
              <a:t>“..it must be shown that the overbearing power was actually exercised and because of its exercise the will was made.”</a:t>
            </a:r>
            <a:endParaRPr i="1">
              <a:solidFill>
                <a:schemeClr val="dk2"/>
              </a:solidFill>
              <a:latin typeface="Montserrat"/>
              <a:ea typeface="Montserrat"/>
              <a:cs typeface="Montserrat"/>
              <a:sym typeface="Montserrat"/>
            </a:endParaRPr>
          </a:p>
          <a:p>
            <a:pPr marL="0" lvl="0" indent="0" algn="l" rtl="0">
              <a:lnSpc>
                <a:spcPct val="115000"/>
              </a:lnSpc>
              <a:spcBef>
                <a:spcPts val="0"/>
              </a:spcBef>
              <a:spcAft>
                <a:spcPts val="0"/>
              </a:spcAft>
              <a:buClr>
                <a:schemeClr val="dk1"/>
              </a:buClr>
              <a:buSzPts val="1100"/>
              <a:buFont typeface="Arial"/>
              <a:buNone/>
            </a:pPr>
            <a:endParaRPr sz="1100">
              <a:solidFill>
                <a:schemeClr val="dk1"/>
              </a:solidFill>
            </a:endParaRPr>
          </a:p>
          <a:p>
            <a:pPr marL="0" lvl="0" indent="0" algn="l" rtl="0">
              <a:spcBef>
                <a:spcPts val="0"/>
              </a:spcBef>
              <a:spcAft>
                <a:spcPts val="0"/>
              </a:spcAft>
              <a:buClr>
                <a:schemeClr val="dk1"/>
              </a:buClr>
              <a:buSzPts val="1100"/>
              <a:buFont typeface="Arial"/>
              <a:buNone/>
            </a:pPr>
            <a:endParaRPr sz="1100">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sz="1100">
              <a:solidFill>
                <a:schemeClr val="dk1"/>
              </a:solidFill>
              <a:latin typeface="Times New Roman"/>
              <a:ea typeface="Times New Roman"/>
              <a:cs typeface="Times New Roman"/>
              <a:sym typeface="Times New Roman"/>
            </a:endParaRPr>
          </a:p>
        </p:txBody>
      </p:sp>
      <p:sp>
        <p:nvSpPr>
          <p:cNvPr id="135" name="Google Shape;135;p21"/>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rgbClr val="0080FF"/>
                </a:solidFill>
                <a:latin typeface="Montserrat"/>
                <a:ea typeface="Montserrat"/>
                <a:cs typeface="Montserrat"/>
                <a:sym typeface="Montserrat"/>
              </a:rPr>
              <a:t>Other Factual Issues</a:t>
            </a:r>
            <a:endParaRPr sz="1900" b="1">
              <a:solidFill>
                <a:srgbClr val="0080FF"/>
              </a:solidFill>
              <a:latin typeface="Montserrat"/>
              <a:ea typeface="Montserrat"/>
              <a:cs typeface="Montserrat"/>
              <a:sym typeface="Montserrat"/>
            </a:endParaRPr>
          </a:p>
        </p:txBody>
      </p:sp>
      <p:sp>
        <p:nvSpPr>
          <p:cNvPr id="136" name="Google Shape;136;p21"/>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37" name="Google Shape;137;p21"/>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138" name="Google Shape;138;p21"/>
          <p:cNvSpPr/>
          <p:nvPr/>
        </p:nvSpPr>
        <p:spPr>
          <a:xfrm>
            <a:off x="284350" y="1305325"/>
            <a:ext cx="2171100" cy="21066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39" name="Google Shape;139;p21"/>
          <p:cNvCxnSpPr/>
          <p:nvPr/>
        </p:nvCxnSpPr>
        <p:spPr>
          <a:xfrm rot="10800000" flipH="1">
            <a:off x="2663250" y="699625"/>
            <a:ext cx="3817500" cy="11100"/>
          </a:xfrm>
          <a:prstGeom prst="straightConnector1">
            <a:avLst/>
          </a:prstGeom>
          <a:noFill/>
          <a:ln w="76200" cap="flat" cmpd="sng">
            <a:solidFill>
              <a:srgbClr val="0080FF"/>
            </a:solidFill>
            <a:prstDash val="solid"/>
            <a:round/>
            <a:headEnd type="none" w="med" len="med"/>
            <a:tailEnd type="none" w="med" len="med"/>
          </a:ln>
        </p:spPr>
      </p:cxnSp>
      <p:pic>
        <p:nvPicPr>
          <p:cNvPr id="140" name="Google Shape;140;p21"/>
          <p:cNvPicPr preferRelativeResize="0"/>
          <p:nvPr/>
        </p:nvPicPr>
        <p:blipFill>
          <a:blip r:embed="rId4">
            <a:alphaModFix/>
          </a:blip>
          <a:stretch>
            <a:fillRect/>
          </a:stretch>
        </p:blipFill>
        <p:spPr>
          <a:xfrm>
            <a:off x="646174" y="1531525"/>
            <a:ext cx="1565875" cy="15658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4"/>
        <p:cNvGrpSpPr/>
        <p:nvPr/>
      </p:nvGrpSpPr>
      <p:grpSpPr>
        <a:xfrm>
          <a:off x="0" y="0"/>
          <a:ext cx="0" cy="0"/>
          <a:chOff x="0" y="0"/>
          <a:chExt cx="0" cy="0"/>
        </a:xfrm>
      </p:grpSpPr>
      <p:sp>
        <p:nvSpPr>
          <p:cNvPr id="145" name="Google Shape;145;p22"/>
          <p:cNvSpPr txBox="1"/>
          <p:nvPr/>
        </p:nvSpPr>
        <p:spPr>
          <a:xfrm>
            <a:off x="717225" y="1115550"/>
            <a:ext cx="6313200" cy="2912400"/>
          </a:xfrm>
          <a:prstGeom prst="rect">
            <a:avLst/>
          </a:prstGeom>
          <a:noFill/>
          <a:ln w="9525" cap="flat" cmpd="sng">
            <a:solidFill>
              <a:srgbClr val="FFFFFF"/>
            </a:solidFill>
            <a:prstDash val="solid"/>
            <a:round/>
            <a:headEnd type="none" w="sm" len="sm"/>
            <a:tailEnd type="none" w="sm" len="sm"/>
          </a:ln>
        </p:spPr>
        <p:txBody>
          <a:bodyPr spcFirstLastPara="1" wrap="square" lIns="91425" tIns="91425" rIns="91425" bIns="91425" anchor="t" anchorCtr="0">
            <a:noAutofit/>
          </a:bodyPr>
          <a:lstStyle/>
          <a:p>
            <a:pPr marL="0" marR="444500" lvl="0" indent="0" algn="l" rtl="0">
              <a:lnSpc>
                <a:spcPct val="150000"/>
              </a:lnSpc>
              <a:spcBef>
                <a:spcPts val="0"/>
              </a:spcBef>
              <a:spcAft>
                <a:spcPts val="0"/>
              </a:spcAft>
              <a:buNone/>
            </a:pPr>
            <a:r>
              <a:rPr lang="en" b="1">
                <a:solidFill>
                  <a:schemeClr val="dk2"/>
                </a:solidFill>
                <a:latin typeface="Montserrat"/>
                <a:ea typeface="Montserrat"/>
                <a:cs typeface="Montserrat"/>
                <a:sym typeface="Montserrat"/>
              </a:rPr>
              <a:t>Vulnerability and Reduced Mental Capacity</a:t>
            </a:r>
            <a:endParaRPr b="1">
              <a:solidFill>
                <a:schemeClr val="dk2"/>
              </a:solidFill>
              <a:latin typeface="Montserrat"/>
              <a:ea typeface="Montserrat"/>
              <a:cs typeface="Montserrat"/>
              <a:sym typeface="Montserrat"/>
            </a:endParaRPr>
          </a:p>
          <a:p>
            <a:pPr marL="457200" marR="444500" lvl="0" indent="-317500" algn="l" rtl="0">
              <a:lnSpc>
                <a:spcPct val="150000"/>
              </a:lnSpc>
              <a:spcBef>
                <a:spcPts val="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Even where it is established that a testator was vulnerable and susceptible, unsoundness of mind will be a factor in determining the degree of influence sufficient to set aside the will.</a:t>
            </a:r>
            <a:endParaRPr>
              <a:solidFill>
                <a:schemeClr val="dk2"/>
              </a:solidFill>
              <a:latin typeface="Montserrat"/>
              <a:ea typeface="Montserrat"/>
              <a:cs typeface="Montserrat"/>
              <a:sym typeface="Montserrat"/>
            </a:endParaRPr>
          </a:p>
          <a:p>
            <a:pPr marL="457200" marR="444500" lvl="0" indent="-317500" algn="l" rtl="0">
              <a:lnSpc>
                <a:spcPct val="150000"/>
              </a:lnSpc>
              <a:spcBef>
                <a:spcPts val="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Evidence must justify an inference that:</a:t>
            </a:r>
            <a:endParaRPr>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The influence was probably exercised and </a:t>
            </a:r>
            <a:endParaRPr>
              <a:solidFill>
                <a:schemeClr val="dk2"/>
              </a:solidFill>
              <a:latin typeface="Montserrat"/>
              <a:ea typeface="Montserrat"/>
              <a:cs typeface="Montserrat"/>
              <a:sym typeface="Montserrat"/>
            </a:endParaRPr>
          </a:p>
          <a:p>
            <a:pPr marL="914400" marR="444500" lvl="1" indent="-317500" algn="l" rtl="0">
              <a:lnSpc>
                <a:spcPct val="150000"/>
              </a:lnSpc>
              <a:spcBef>
                <a:spcPts val="0"/>
              </a:spcBef>
              <a:spcAft>
                <a:spcPts val="0"/>
              </a:spcAft>
              <a:buClr>
                <a:schemeClr val="dk2"/>
              </a:buClr>
              <a:buSzPts val="1400"/>
              <a:buFont typeface="Montserrat"/>
              <a:buChar char="○"/>
            </a:pPr>
            <a:r>
              <a:rPr lang="en">
                <a:solidFill>
                  <a:schemeClr val="dk2"/>
                </a:solidFill>
                <a:latin typeface="Montserrat"/>
                <a:ea typeface="Montserrat"/>
                <a:cs typeface="Montserrat"/>
                <a:sym typeface="Montserrat"/>
              </a:rPr>
              <a:t>That the Will was executed by reason of this. </a:t>
            </a:r>
            <a:endParaRPr b="1">
              <a:solidFill>
                <a:schemeClr val="dk2"/>
              </a:solidFill>
              <a:latin typeface="Montserrat"/>
              <a:ea typeface="Montserrat"/>
              <a:cs typeface="Montserrat"/>
              <a:sym typeface="Montserrat"/>
            </a:endParaRPr>
          </a:p>
          <a:p>
            <a:pPr marL="0" lvl="0" indent="0" algn="l" rtl="0">
              <a:lnSpc>
                <a:spcPct val="115000"/>
              </a:lnSpc>
              <a:spcBef>
                <a:spcPts val="0"/>
              </a:spcBef>
              <a:spcAft>
                <a:spcPts val="0"/>
              </a:spcAft>
              <a:buClr>
                <a:schemeClr val="dk1"/>
              </a:buClr>
              <a:buSzPts val="1100"/>
              <a:buFont typeface="Arial"/>
              <a:buNone/>
            </a:pPr>
            <a:endParaRPr sz="1200">
              <a:solidFill>
                <a:schemeClr val="dk1"/>
              </a:solidFill>
            </a:endParaRPr>
          </a:p>
          <a:p>
            <a:pPr marL="0" lvl="0" indent="0" algn="l" rtl="0">
              <a:spcBef>
                <a:spcPts val="0"/>
              </a:spcBef>
              <a:spcAft>
                <a:spcPts val="0"/>
              </a:spcAft>
              <a:buClr>
                <a:schemeClr val="dk1"/>
              </a:buClr>
              <a:buSzPts val="1100"/>
              <a:buFont typeface="Arial"/>
              <a:buNone/>
            </a:pPr>
            <a:endParaRPr sz="1100">
              <a:solidFill>
                <a:schemeClr val="dk1"/>
              </a:solidFill>
            </a:endParaRPr>
          </a:p>
          <a:p>
            <a:pPr marL="0" lvl="0" indent="0" algn="l" rtl="0">
              <a:lnSpc>
                <a:spcPct val="115000"/>
              </a:lnSpc>
              <a:spcBef>
                <a:spcPts val="1200"/>
              </a:spcBef>
              <a:spcAft>
                <a:spcPts val="1200"/>
              </a:spcAft>
              <a:buClr>
                <a:schemeClr val="dk1"/>
              </a:buClr>
              <a:buSzPts val="1100"/>
              <a:buFont typeface="Arial"/>
              <a:buNone/>
            </a:pPr>
            <a:endParaRPr sz="1100">
              <a:solidFill>
                <a:schemeClr val="dk1"/>
              </a:solidFill>
              <a:latin typeface="Times New Roman"/>
              <a:ea typeface="Times New Roman"/>
              <a:cs typeface="Times New Roman"/>
              <a:sym typeface="Times New Roman"/>
            </a:endParaRPr>
          </a:p>
        </p:txBody>
      </p:sp>
      <p:sp>
        <p:nvSpPr>
          <p:cNvPr id="146" name="Google Shape;146;p22"/>
          <p:cNvSpPr txBox="1"/>
          <p:nvPr/>
        </p:nvSpPr>
        <p:spPr>
          <a:xfrm>
            <a:off x="0" y="159325"/>
            <a:ext cx="9144000" cy="540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2800" b="1">
                <a:solidFill>
                  <a:srgbClr val="0080FF"/>
                </a:solidFill>
                <a:latin typeface="Montserrat"/>
                <a:ea typeface="Montserrat"/>
                <a:cs typeface="Montserrat"/>
                <a:sym typeface="Montserrat"/>
              </a:rPr>
              <a:t>Other Factual Issues</a:t>
            </a:r>
            <a:endParaRPr sz="1900" b="1">
              <a:solidFill>
                <a:srgbClr val="0080FF"/>
              </a:solidFill>
              <a:latin typeface="Montserrat"/>
              <a:ea typeface="Montserrat"/>
              <a:cs typeface="Montserrat"/>
              <a:sym typeface="Montserrat"/>
            </a:endParaRPr>
          </a:p>
        </p:txBody>
      </p:sp>
      <p:sp>
        <p:nvSpPr>
          <p:cNvPr id="147" name="Google Shape;147;p22"/>
          <p:cNvSpPr/>
          <p:nvPr/>
        </p:nvSpPr>
        <p:spPr>
          <a:xfrm>
            <a:off x="0" y="4706300"/>
            <a:ext cx="9198600" cy="437100"/>
          </a:xfrm>
          <a:prstGeom prst="rect">
            <a:avLst/>
          </a:prstGeom>
          <a:solidFill>
            <a:srgbClr val="0080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48" name="Google Shape;148;p22"/>
          <p:cNvPicPr preferRelativeResize="0"/>
          <p:nvPr/>
        </p:nvPicPr>
        <p:blipFill rotWithShape="1">
          <a:blip r:embed="rId3">
            <a:alphaModFix/>
          </a:blip>
          <a:srcRect t="30844" b="39201"/>
          <a:stretch/>
        </p:blipFill>
        <p:spPr>
          <a:xfrm>
            <a:off x="7604125" y="4807838"/>
            <a:ext cx="1388870" cy="234025"/>
          </a:xfrm>
          <a:prstGeom prst="rect">
            <a:avLst/>
          </a:prstGeom>
          <a:noFill/>
          <a:ln>
            <a:noFill/>
          </a:ln>
        </p:spPr>
      </p:pic>
      <p:sp>
        <p:nvSpPr>
          <p:cNvPr id="149" name="Google Shape;149;p22"/>
          <p:cNvSpPr/>
          <p:nvPr/>
        </p:nvSpPr>
        <p:spPr>
          <a:xfrm>
            <a:off x="6628050" y="2326300"/>
            <a:ext cx="2171100" cy="2106600"/>
          </a:xfrm>
          <a:prstGeom prst="ellipse">
            <a:avLst/>
          </a:prstGeom>
          <a:solidFill>
            <a:srgbClr val="0080FF"/>
          </a:solidFill>
          <a:ln w="9525" cap="flat" cmpd="sng">
            <a:solidFill>
              <a:srgbClr val="0080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50" name="Google Shape;150;p22"/>
          <p:cNvCxnSpPr/>
          <p:nvPr/>
        </p:nvCxnSpPr>
        <p:spPr>
          <a:xfrm rot="10800000" flipH="1">
            <a:off x="2663250" y="699625"/>
            <a:ext cx="3817500" cy="11100"/>
          </a:xfrm>
          <a:prstGeom prst="straightConnector1">
            <a:avLst/>
          </a:prstGeom>
          <a:noFill/>
          <a:ln w="76200" cap="flat" cmpd="sng">
            <a:solidFill>
              <a:srgbClr val="0080FF"/>
            </a:solidFill>
            <a:prstDash val="solid"/>
            <a:round/>
            <a:headEnd type="none" w="med" len="med"/>
            <a:tailEnd type="none" w="med" len="med"/>
          </a:ln>
        </p:spPr>
      </p:cxnSp>
      <p:pic>
        <p:nvPicPr>
          <p:cNvPr id="151" name="Google Shape;151;p22"/>
          <p:cNvPicPr preferRelativeResize="0"/>
          <p:nvPr/>
        </p:nvPicPr>
        <p:blipFill>
          <a:blip r:embed="rId4">
            <a:alphaModFix/>
          </a:blip>
          <a:stretch>
            <a:fillRect/>
          </a:stretch>
        </p:blipFill>
        <p:spPr>
          <a:xfrm>
            <a:off x="7007425" y="2673425"/>
            <a:ext cx="1412325" cy="141232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825</Words>
  <Application>Microsoft Office PowerPoint</Application>
  <PresentationFormat>On-screen Show (16:9)</PresentationFormat>
  <Paragraphs>107</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Montserrat</vt:lpstr>
      <vt:lpstr>Times New Roman</vt:lpstr>
      <vt:lpstr>Simple Light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Jennifer Sousa</cp:lastModifiedBy>
  <cp:revision>2</cp:revision>
  <dcterms:modified xsi:type="dcterms:W3CDTF">2022-01-17T20:42:01Z</dcterms:modified>
</cp:coreProperties>
</file>