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embeddedFontLst>
    <p:embeddedFont>
      <p:font typeface="Lato" panose="020F0502020204030203" pitchFamily="34" charset="0"/>
      <p:regular r:id="rId17"/>
      <p:bold r:id="rId18"/>
      <p:italic r:id="rId19"/>
      <p:boldItalic r:id="rId20"/>
    </p:embeddedFont>
    <p:embeddedFont>
      <p:font typeface="Montserrat" panose="00000500000000000000" pitchFamily="2"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108" y="22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74690917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c6cdbe5371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c6cdbe5371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d2226f2949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d2226f2949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cdc5db1de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cdc5db1de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d2226f2949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d2226f2949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d2226f2949_0_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d2226f2949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cdc16da9f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cdc16da9f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c6cdbe5371_1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c6cdbe5371_1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c8a8720e49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c8a8720e49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c7d6fbfab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c7d6fbfab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cdbdfd9057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cdbdfd9057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d2226f2949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d2226f2949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d2226f2949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d2226f2949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d2226f2949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d2226f2949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c7d6fbfab4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c7d6fbfab4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5280300" y="3161000"/>
            <a:ext cx="1967700" cy="8073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200">
                <a:latin typeface="Lato"/>
                <a:ea typeface="Lato"/>
                <a:cs typeface="Lato"/>
                <a:sym typeface="Lato"/>
              </a:defRPr>
            </a:lvl1pPr>
            <a:lvl2pPr marL="914400" lvl="1" indent="-304800">
              <a:spcBef>
                <a:spcPts val="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13">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3"/>
        <p:cNvGrpSpPr/>
        <p:nvPr/>
      </p:nvGrpSpPr>
      <p:grpSpPr>
        <a:xfrm>
          <a:off x="0" y="0"/>
          <a:ext cx="0" cy="0"/>
          <a:chOff x="0" y="0"/>
          <a:chExt cx="0" cy="0"/>
        </a:xfrm>
      </p:grpSpPr>
      <p:sp>
        <p:nvSpPr>
          <p:cNvPr id="54" name="Google Shape;54;p13"/>
          <p:cNvSpPr/>
          <p:nvPr/>
        </p:nvSpPr>
        <p:spPr>
          <a:xfrm>
            <a:off x="3592800" y="82425"/>
            <a:ext cx="1958400" cy="18813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3"/>
          <p:cNvSpPr txBox="1"/>
          <p:nvPr/>
        </p:nvSpPr>
        <p:spPr>
          <a:xfrm>
            <a:off x="198750" y="2078025"/>
            <a:ext cx="8801100" cy="18813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4800" b="1" dirty="0">
                <a:solidFill>
                  <a:srgbClr val="0080FF"/>
                </a:solidFill>
                <a:latin typeface="Montserrat"/>
                <a:ea typeface="Montserrat"/>
                <a:cs typeface="Montserrat"/>
                <a:sym typeface="Montserrat"/>
              </a:rPr>
              <a:t>Estate Administration Tax</a:t>
            </a:r>
            <a:endParaRPr sz="4800" b="1" dirty="0">
              <a:solidFill>
                <a:srgbClr val="0080FF"/>
              </a:solidFill>
              <a:latin typeface="Montserrat"/>
              <a:ea typeface="Montserrat"/>
              <a:cs typeface="Montserrat"/>
              <a:sym typeface="Montserrat"/>
            </a:endParaRPr>
          </a:p>
          <a:p>
            <a:pPr marL="0" lvl="0" indent="0" algn="ctr" rtl="0">
              <a:lnSpc>
                <a:spcPct val="100000"/>
              </a:lnSpc>
              <a:spcBef>
                <a:spcPts val="0"/>
              </a:spcBef>
              <a:spcAft>
                <a:spcPts val="0"/>
              </a:spcAft>
              <a:buNone/>
            </a:pPr>
            <a:endParaRPr sz="1000" b="1" dirty="0">
              <a:solidFill>
                <a:srgbClr val="0080FF"/>
              </a:solidFill>
              <a:latin typeface="Montserrat"/>
              <a:ea typeface="Montserrat"/>
              <a:cs typeface="Montserrat"/>
              <a:sym typeface="Montserrat"/>
            </a:endParaRPr>
          </a:p>
          <a:p>
            <a:pPr marL="0" lvl="0" indent="0" algn="ctr" rtl="0">
              <a:lnSpc>
                <a:spcPct val="100000"/>
              </a:lnSpc>
              <a:spcBef>
                <a:spcPts val="0"/>
              </a:spcBef>
              <a:spcAft>
                <a:spcPts val="0"/>
              </a:spcAft>
              <a:buNone/>
            </a:pPr>
            <a:r>
              <a:rPr lang="en" sz="3100" b="1" dirty="0">
                <a:solidFill>
                  <a:srgbClr val="0080FF"/>
                </a:solidFill>
                <a:latin typeface="Montserrat"/>
                <a:ea typeface="Montserrat"/>
                <a:cs typeface="Montserrat"/>
                <a:sym typeface="Montserrat"/>
              </a:rPr>
              <a:t>What’s In, What’s Out</a:t>
            </a:r>
            <a:endParaRPr sz="2800" b="1">
              <a:solidFill>
                <a:srgbClr val="0080FF"/>
              </a:solidFill>
              <a:latin typeface="Montserrat"/>
              <a:ea typeface="Montserrat"/>
              <a:cs typeface="Montserrat"/>
              <a:sym typeface="Montserrat"/>
            </a:endParaRPr>
          </a:p>
          <a:p>
            <a:pPr marL="0" lvl="0" indent="0" algn="ctr" rtl="0">
              <a:spcBef>
                <a:spcPts val="900"/>
              </a:spcBef>
              <a:spcAft>
                <a:spcPts val="0"/>
              </a:spcAft>
              <a:buNone/>
            </a:pPr>
            <a:endParaRPr sz="3000" b="1" i="1">
              <a:solidFill>
                <a:srgbClr val="0080FF"/>
              </a:solidFill>
              <a:latin typeface="Montserrat"/>
              <a:ea typeface="Montserrat"/>
              <a:cs typeface="Montserrat"/>
              <a:sym typeface="Montserrat"/>
            </a:endParaRPr>
          </a:p>
        </p:txBody>
      </p:sp>
      <p:sp>
        <p:nvSpPr>
          <p:cNvPr id="56" name="Google Shape;56;p13"/>
          <p:cNvSpPr/>
          <p:nvPr/>
        </p:nvSpPr>
        <p:spPr>
          <a:xfrm>
            <a:off x="0" y="4706300"/>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57" name="Google Shape;57;p13"/>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sp>
        <p:nvSpPr>
          <p:cNvPr id="58" name="Google Shape;58;p13"/>
          <p:cNvSpPr txBox="1"/>
          <p:nvPr/>
        </p:nvSpPr>
        <p:spPr>
          <a:xfrm>
            <a:off x="1606857" y="3819175"/>
            <a:ext cx="5997267" cy="5904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1800" b="1" i="1" dirty="0">
                <a:solidFill>
                  <a:srgbClr val="666666"/>
                </a:solidFill>
                <a:latin typeface="Montserrat"/>
                <a:ea typeface="Montserrat"/>
                <a:cs typeface="Montserrat"/>
                <a:sym typeface="Montserrat"/>
              </a:rPr>
              <a:t>With Ian Hull, Suzana Popovic-Montag and Jordy Atin</a:t>
            </a:r>
            <a:endParaRPr sz="1000" b="1" i="1" dirty="0">
              <a:solidFill>
                <a:srgbClr val="666666"/>
              </a:solidFill>
            </a:endParaRPr>
          </a:p>
        </p:txBody>
      </p:sp>
      <p:pic>
        <p:nvPicPr>
          <p:cNvPr id="59" name="Google Shape;59;p13"/>
          <p:cNvPicPr preferRelativeResize="0"/>
          <p:nvPr/>
        </p:nvPicPr>
        <p:blipFill>
          <a:blip r:embed="rId4">
            <a:alphaModFix/>
          </a:blip>
          <a:stretch>
            <a:fillRect/>
          </a:stretch>
        </p:blipFill>
        <p:spPr>
          <a:xfrm>
            <a:off x="3877563" y="328651"/>
            <a:ext cx="1388876" cy="1388849"/>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1"/>
        <p:cNvGrpSpPr/>
        <p:nvPr/>
      </p:nvGrpSpPr>
      <p:grpSpPr>
        <a:xfrm>
          <a:off x="0" y="0"/>
          <a:ext cx="0" cy="0"/>
          <a:chOff x="0" y="0"/>
          <a:chExt cx="0" cy="0"/>
        </a:xfrm>
      </p:grpSpPr>
      <p:sp>
        <p:nvSpPr>
          <p:cNvPr id="152" name="Google Shape;152;p22"/>
          <p:cNvSpPr txBox="1"/>
          <p:nvPr/>
        </p:nvSpPr>
        <p:spPr>
          <a:xfrm>
            <a:off x="2240025" y="914663"/>
            <a:ext cx="6301800" cy="30024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spAutoFit/>
          </a:bodyPr>
          <a:lstStyle/>
          <a:p>
            <a:pPr marL="457200" lvl="0" indent="-355600" algn="l" rtl="0">
              <a:lnSpc>
                <a:spcPct val="100000"/>
              </a:lnSpc>
              <a:spcBef>
                <a:spcPts val="1200"/>
              </a:spcBef>
              <a:spcAft>
                <a:spcPts val="0"/>
              </a:spcAft>
              <a:buClr>
                <a:schemeClr val="dk2"/>
              </a:buClr>
              <a:buSzPts val="2000"/>
              <a:buFont typeface="Montserrat"/>
              <a:buChar char="●"/>
            </a:pPr>
            <a:r>
              <a:rPr lang="en" sz="2000">
                <a:solidFill>
                  <a:schemeClr val="dk2"/>
                </a:solidFill>
                <a:highlight>
                  <a:srgbClr val="FFFFFF"/>
                </a:highlight>
                <a:latin typeface="Montserrat"/>
                <a:ea typeface="Montserrat"/>
                <a:cs typeface="Montserrat"/>
                <a:sym typeface="Montserrat"/>
              </a:rPr>
              <a:t>Beneficial Ownership - that is key</a:t>
            </a:r>
            <a:endParaRPr sz="2000">
              <a:solidFill>
                <a:schemeClr val="dk2"/>
              </a:solidFill>
              <a:highlight>
                <a:srgbClr val="FFFFFF"/>
              </a:highlight>
              <a:latin typeface="Montserrat"/>
              <a:ea typeface="Montserrat"/>
              <a:cs typeface="Montserrat"/>
              <a:sym typeface="Montserrat"/>
            </a:endParaRPr>
          </a:p>
          <a:p>
            <a:pPr marL="0" lvl="0" indent="0" algn="l" rtl="0">
              <a:lnSpc>
                <a:spcPct val="100000"/>
              </a:lnSpc>
              <a:spcBef>
                <a:spcPts val="1200"/>
              </a:spcBef>
              <a:spcAft>
                <a:spcPts val="0"/>
              </a:spcAft>
              <a:buNone/>
            </a:pPr>
            <a:endParaRPr sz="2000">
              <a:solidFill>
                <a:schemeClr val="dk2"/>
              </a:solidFill>
              <a:highlight>
                <a:srgbClr val="FFFFFF"/>
              </a:highlight>
              <a:latin typeface="Montserrat"/>
              <a:ea typeface="Montserrat"/>
              <a:cs typeface="Montserrat"/>
              <a:sym typeface="Montserrat"/>
            </a:endParaRPr>
          </a:p>
          <a:p>
            <a:pPr marL="457200" lvl="0" indent="-349250" algn="l" rtl="0">
              <a:lnSpc>
                <a:spcPct val="115000"/>
              </a:lnSpc>
              <a:spcBef>
                <a:spcPts val="1200"/>
              </a:spcBef>
              <a:spcAft>
                <a:spcPts val="0"/>
              </a:spcAft>
              <a:buClr>
                <a:schemeClr val="dk2"/>
              </a:buClr>
              <a:buSzPts val="1900"/>
              <a:buFont typeface="Montserrat"/>
              <a:buChar char="●"/>
            </a:pPr>
            <a:r>
              <a:rPr lang="en" sz="1900">
                <a:solidFill>
                  <a:schemeClr val="dk2"/>
                </a:solidFill>
                <a:highlight>
                  <a:srgbClr val="FFFFFF"/>
                </a:highlight>
                <a:latin typeface="Montserrat"/>
                <a:ea typeface="Montserrat"/>
                <a:cs typeface="Montserrat"/>
                <a:sym typeface="Montserrat"/>
              </a:rPr>
              <a:t>Assets beneficially owned solely by the deceased at death (immediately after?) even if legal title is in another’s name  </a:t>
            </a:r>
            <a:endParaRPr sz="1900">
              <a:solidFill>
                <a:schemeClr val="dk2"/>
              </a:solidFill>
              <a:highlight>
                <a:srgbClr val="FFFFFF"/>
              </a:highlight>
              <a:latin typeface="Montserrat"/>
              <a:ea typeface="Montserrat"/>
              <a:cs typeface="Montserrat"/>
              <a:sym typeface="Montserrat"/>
            </a:endParaRPr>
          </a:p>
          <a:p>
            <a:pPr marL="914400" lvl="0" indent="0" algn="l" rtl="0">
              <a:lnSpc>
                <a:spcPct val="150000"/>
              </a:lnSpc>
              <a:spcBef>
                <a:spcPts val="1200"/>
              </a:spcBef>
              <a:spcAft>
                <a:spcPts val="1200"/>
              </a:spcAft>
              <a:buNone/>
            </a:pPr>
            <a:r>
              <a:rPr lang="en" sz="1900">
                <a:solidFill>
                  <a:schemeClr val="dk2"/>
                </a:solidFill>
                <a:highlight>
                  <a:srgbClr val="FFFFFF"/>
                </a:highlight>
                <a:latin typeface="Montserrat"/>
                <a:ea typeface="Montserrat"/>
                <a:cs typeface="Montserrat"/>
                <a:sym typeface="Montserrat"/>
              </a:rPr>
              <a:t>(“all property of the deceased that was held in another person's name”)</a:t>
            </a:r>
            <a:endParaRPr sz="2400" b="1">
              <a:solidFill>
                <a:schemeClr val="dk2"/>
              </a:solidFill>
              <a:latin typeface="Montserrat"/>
              <a:ea typeface="Montserrat"/>
              <a:cs typeface="Montserrat"/>
              <a:sym typeface="Montserrat"/>
            </a:endParaRPr>
          </a:p>
        </p:txBody>
      </p:sp>
      <p:sp>
        <p:nvSpPr>
          <p:cNvPr id="153" name="Google Shape;153;p22"/>
          <p:cNvSpPr txBox="1"/>
          <p:nvPr/>
        </p:nvSpPr>
        <p:spPr>
          <a:xfrm>
            <a:off x="0" y="196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a:solidFill>
                  <a:srgbClr val="0080FF"/>
                </a:solidFill>
                <a:latin typeface="Montserrat"/>
                <a:ea typeface="Montserrat"/>
                <a:cs typeface="Montserrat"/>
                <a:sym typeface="Montserrat"/>
              </a:rPr>
              <a:t>Inclusions</a:t>
            </a:r>
            <a:endParaRPr sz="2800" b="1">
              <a:solidFill>
                <a:srgbClr val="0080FF"/>
              </a:solidFill>
              <a:latin typeface="Montserrat"/>
              <a:ea typeface="Montserrat"/>
              <a:cs typeface="Montserrat"/>
              <a:sym typeface="Montserrat"/>
            </a:endParaRPr>
          </a:p>
          <a:p>
            <a:pPr marL="0" lvl="0" indent="0" algn="l" rtl="0">
              <a:spcBef>
                <a:spcPts val="0"/>
              </a:spcBef>
              <a:spcAft>
                <a:spcPts val="0"/>
              </a:spcAft>
              <a:buNone/>
            </a:pPr>
            <a:endParaRPr sz="2400" b="1">
              <a:solidFill>
                <a:srgbClr val="0080FF"/>
              </a:solidFill>
              <a:latin typeface="Montserrat"/>
              <a:ea typeface="Montserrat"/>
              <a:cs typeface="Montserrat"/>
              <a:sym typeface="Montserrat"/>
            </a:endParaRPr>
          </a:p>
        </p:txBody>
      </p:sp>
      <p:sp>
        <p:nvSpPr>
          <p:cNvPr id="154" name="Google Shape;154;p22"/>
          <p:cNvSpPr/>
          <p:nvPr/>
        </p:nvSpPr>
        <p:spPr>
          <a:xfrm>
            <a:off x="-27300" y="4706313"/>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55" name="Google Shape;155;p22"/>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cxnSp>
        <p:nvCxnSpPr>
          <p:cNvPr id="156" name="Google Shape;156;p22"/>
          <p:cNvCxnSpPr/>
          <p:nvPr/>
        </p:nvCxnSpPr>
        <p:spPr>
          <a:xfrm>
            <a:off x="3594100" y="698500"/>
            <a:ext cx="1930500" cy="0"/>
          </a:xfrm>
          <a:prstGeom prst="straightConnector1">
            <a:avLst/>
          </a:prstGeom>
          <a:noFill/>
          <a:ln w="76200" cap="flat" cmpd="sng">
            <a:solidFill>
              <a:srgbClr val="0080FF"/>
            </a:solidFill>
            <a:prstDash val="solid"/>
            <a:round/>
            <a:headEnd type="none" w="med" len="med"/>
            <a:tailEnd type="none" w="med" len="med"/>
          </a:ln>
        </p:spPr>
      </p:cxnSp>
      <p:sp>
        <p:nvSpPr>
          <p:cNvPr id="157" name="Google Shape;157;p22"/>
          <p:cNvSpPr/>
          <p:nvPr/>
        </p:nvSpPr>
        <p:spPr>
          <a:xfrm>
            <a:off x="385725" y="2571750"/>
            <a:ext cx="1930500" cy="18681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58" name="Google Shape;158;p22"/>
          <p:cNvPicPr preferRelativeResize="0"/>
          <p:nvPr/>
        </p:nvPicPr>
        <p:blipFill>
          <a:blip r:embed="rId4">
            <a:alphaModFix/>
          </a:blip>
          <a:stretch>
            <a:fillRect/>
          </a:stretch>
        </p:blipFill>
        <p:spPr>
          <a:xfrm>
            <a:off x="558800" y="2655875"/>
            <a:ext cx="1509725" cy="15097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2"/>
        <p:cNvGrpSpPr/>
        <p:nvPr/>
      </p:nvGrpSpPr>
      <p:grpSpPr>
        <a:xfrm>
          <a:off x="0" y="0"/>
          <a:ext cx="0" cy="0"/>
          <a:chOff x="0" y="0"/>
          <a:chExt cx="0" cy="0"/>
        </a:xfrm>
      </p:grpSpPr>
      <p:sp>
        <p:nvSpPr>
          <p:cNvPr id="163" name="Google Shape;163;p23"/>
          <p:cNvSpPr txBox="1"/>
          <p:nvPr/>
        </p:nvSpPr>
        <p:spPr>
          <a:xfrm>
            <a:off x="507825" y="1012963"/>
            <a:ext cx="7556700" cy="33915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spAutoFit/>
          </a:bodyPr>
          <a:lstStyle/>
          <a:p>
            <a:pPr marL="914400" lvl="1" indent="-317500" algn="l" rtl="0">
              <a:lnSpc>
                <a:spcPct val="100000"/>
              </a:lnSpc>
              <a:spcBef>
                <a:spcPts val="1200"/>
              </a:spcBef>
              <a:spcAft>
                <a:spcPts val="0"/>
              </a:spcAft>
              <a:buClr>
                <a:schemeClr val="dk2"/>
              </a:buClr>
              <a:buSzPts val="1400"/>
              <a:buFont typeface="Montserrat"/>
              <a:buAutoNum type="alphaLcPeriod"/>
            </a:pPr>
            <a:r>
              <a:rPr lang="en">
                <a:solidFill>
                  <a:schemeClr val="dk2"/>
                </a:solidFill>
                <a:latin typeface="Montserrat"/>
                <a:ea typeface="Montserrat"/>
                <a:cs typeface="Montserrat"/>
                <a:sym typeface="Montserrat"/>
              </a:rPr>
              <a:t>Real estate </a:t>
            </a:r>
            <a:r>
              <a:rPr lang="en" u="sng">
                <a:solidFill>
                  <a:schemeClr val="dk2"/>
                </a:solidFill>
                <a:latin typeface="Montserrat"/>
                <a:ea typeface="Montserrat"/>
                <a:cs typeface="Montserrat"/>
                <a:sym typeface="Montserrat"/>
              </a:rPr>
              <a:t>in Ontario</a:t>
            </a:r>
            <a:r>
              <a:rPr lang="en">
                <a:solidFill>
                  <a:schemeClr val="dk2"/>
                </a:solidFill>
                <a:latin typeface="Montserrat"/>
                <a:ea typeface="Montserrat"/>
                <a:cs typeface="Montserrat"/>
                <a:sym typeface="Montserrat"/>
              </a:rPr>
              <a:t> (whether it is First Dealings or not)</a:t>
            </a:r>
            <a:endParaRPr>
              <a:solidFill>
                <a:schemeClr val="dk2"/>
              </a:solidFill>
              <a:latin typeface="Montserrat"/>
              <a:ea typeface="Montserrat"/>
              <a:cs typeface="Montserrat"/>
              <a:sym typeface="Montserrat"/>
            </a:endParaRPr>
          </a:p>
          <a:p>
            <a:pPr marL="914400" lvl="1" indent="-317500" algn="l" rtl="0">
              <a:lnSpc>
                <a:spcPct val="100000"/>
              </a:lnSpc>
              <a:spcBef>
                <a:spcPts val="1000"/>
              </a:spcBef>
              <a:spcAft>
                <a:spcPts val="0"/>
              </a:spcAft>
              <a:buClr>
                <a:schemeClr val="dk2"/>
              </a:buClr>
              <a:buSzPts val="1400"/>
              <a:buFont typeface="Montserrat"/>
              <a:buAutoNum type="alphaLcPeriod"/>
            </a:pPr>
            <a:r>
              <a:rPr lang="en">
                <a:solidFill>
                  <a:schemeClr val="dk2"/>
                </a:solidFill>
                <a:latin typeface="Montserrat"/>
                <a:ea typeface="Montserrat"/>
                <a:cs typeface="Montserrat"/>
                <a:sym typeface="Montserrat"/>
              </a:rPr>
              <a:t>Any other assets </a:t>
            </a:r>
            <a:r>
              <a:rPr lang="en" u="sng">
                <a:solidFill>
                  <a:schemeClr val="dk2"/>
                </a:solidFill>
                <a:latin typeface="Montserrat"/>
                <a:ea typeface="Montserrat"/>
                <a:cs typeface="Montserrat"/>
                <a:sym typeface="Montserrat"/>
              </a:rPr>
              <a:t>anywhere in the World</a:t>
            </a:r>
            <a:r>
              <a:rPr lang="en">
                <a:solidFill>
                  <a:schemeClr val="dk2"/>
                </a:solidFill>
                <a:latin typeface="Montserrat"/>
                <a:ea typeface="Montserrat"/>
                <a:cs typeface="Montserrat"/>
                <a:sym typeface="Montserrat"/>
              </a:rPr>
              <a:t>, including</a:t>
            </a:r>
            <a:endParaRPr>
              <a:solidFill>
                <a:schemeClr val="dk2"/>
              </a:solidFill>
              <a:latin typeface="Montserrat"/>
              <a:ea typeface="Montserrat"/>
              <a:cs typeface="Montserrat"/>
              <a:sym typeface="Montserrat"/>
            </a:endParaRPr>
          </a:p>
          <a:p>
            <a:pPr marL="1371600" lvl="2" indent="-317500" algn="l" rtl="0">
              <a:lnSpc>
                <a:spcPct val="100000"/>
              </a:lnSpc>
              <a:spcBef>
                <a:spcPts val="1000"/>
              </a:spcBef>
              <a:spcAft>
                <a:spcPts val="0"/>
              </a:spcAft>
              <a:buClr>
                <a:schemeClr val="dk2"/>
              </a:buClr>
              <a:buSzPts val="1400"/>
              <a:buFont typeface="Montserrat"/>
              <a:buAutoNum type="romanLcPeriod"/>
            </a:pPr>
            <a:r>
              <a:rPr lang="en">
                <a:solidFill>
                  <a:schemeClr val="dk2"/>
                </a:solidFill>
                <a:latin typeface="Montserrat"/>
                <a:ea typeface="Montserrat"/>
                <a:cs typeface="Montserrat"/>
                <a:sym typeface="Montserrat"/>
              </a:rPr>
              <a:t>Financial Accounts </a:t>
            </a:r>
            <a:endParaRPr>
              <a:solidFill>
                <a:schemeClr val="dk2"/>
              </a:solidFill>
              <a:latin typeface="Montserrat"/>
              <a:ea typeface="Montserrat"/>
              <a:cs typeface="Montserrat"/>
              <a:sym typeface="Montserrat"/>
            </a:endParaRPr>
          </a:p>
          <a:p>
            <a:pPr marL="1371600" lvl="2" indent="-317500" algn="l" rtl="0">
              <a:lnSpc>
                <a:spcPct val="100000"/>
              </a:lnSpc>
              <a:spcBef>
                <a:spcPts val="1000"/>
              </a:spcBef>
              <a:spcAft>
                <a:spcPts val="0"/>
              </a:spcAft>
              <a:buClr>
                <a:schemeClr val="dk2"/>
              </a:buClr>
              <a:buSzPts val="1400"/>
              <a:buFont typeface="Montserrat"/>
              <a:buAutoNum type="romanLcPeriod"/>
            </a:pPr>
            <a:r>
              <a:rPr lang="en">
                <a:solidFill>
                  <a:schemeClr val="dk2"/>
                </a:solidFill>
                <a:latin typeface="Montserrat"/>
                <a:ea typeface="Montserrat"/>
                <a:cs typeface="Montserrat"/>
                <a:sym typeface="Montserrat"/>
              </a:rPr>
              <a:t>Personal Effects, boats, cars, </a:t>
            </a:r>
            <a:endParaRPr>
              <a:solidFill>
                <a:schemeClr val="dk2"/>
              </a:solidFill>
              <a:latin typeface="Montserrat"/>
              <a:ea typeface="Montserrat"/>
              <a:cs typeface="Montserrat"/>
              <a:sym typeface="Montserrat"/>
            </a:endParaRPr>
          </a:p>
          <a:p>
            <a:pPr marL="1371600" lvl="2" indent="-317500" algn="l" rtl="0">
              <a:lnSpc>
                <a:spcPct val="100000"/>
              </a:lnSpc>
              <a:spcBef>
                <a:spcPts val="1000"/>
              </a:spcBef>
              <a:spcAft>
                <a:spcPts val="0"/>
              </a:spcAft>
              <a:buClr>
                <a:schemeClr val="dk2"/>
              </a:buClr>
              <a:buSzPts val="1400"/>
              <a:buFont typeface="Montserrat"/>
              <a:buAutoNum type="romanLcPeriod"/>
            </a:pPr>
            <a:r>
              <a:rPr lang="en">
                <a:solidFill>
                  <a:schemeClr val="dk2"/>
                </a:solidFill>
                <a:latin typeface="Montserrat"/>
                <a:ea typeface="Montserrat"/>
                <a:cs typeface="Montserrat"/>
                <a:sym typeface="Montserrat"/>
              </a:rPr>
              <a:t>Registered Assets and Life Insurance if:</a:t>
            </a:r>
            <a:endParaRPr>
              <a:solidFill>
                <a:schemeClr val="dk2"/>
              </a:solidFill>
              <a:latin typeface="Montserrat"/>
              <a:ea typeface="Montserrat"/>
              <a:cs typeface="Montserrat"/>
              <a:sym typeface="Montserrat"/>
            </a:endParaRPr>
          </a:p>
          <a:p>
            <a:pPr marL="1828800" lvl="3" indent="-317500" algn="l" rtl="0">
              <a:lnSpc>
                <a:spcPct val="100000"/>
              </a:lnSpc>
              <a:spcBef>
                <a:spcPts val="1000"/>
              </a:spcBef>
              <a:spcAft>
                <a:spcPts val="0"/>
              </a:spcAft>
              <a:buClr>
                <a:schemeClr val="dk2"/>
              </a:buClr>
              <a:buSzPts val="1400"/>
              <a:buFont typeface="Montserrat"/>
              <a:buAutoNum type="arabicPeriod"/>
            </a:pPr>
            <a:r>
              <a:rPr lang="en">
                <a:solidFill>
                  <a:schemeClr val="dk2"/>
                </a:solidFill>
                <a:latin typeface="Montserrat"/>
                <a:ea typeface="Montserrat"/>
                <a:cs typeface="Montserrat"/>
                <a:sym typeface="Montserrat"/>
              </a:rPr>
              <a:t>No Beneficiary named</a:t>
            </a:r>
            <a:endParaRPr>
              <a:solidFill>
                <a:schemeClr val="dk2"/>
              </a:solidFill>
              <a:latin typeface="Montserrat"/>
              <a:ea typeface="Montserrat"/>
              <a:cs typeface="Montserrat"/>
              <a:sym typeface="Montserrat"/>
            </a:endParaRPr>
          </a:p>
          <a:p>
            <a:pPr marL="1828800" lvl="3" indent="-317500" algn="l" rtl="0">
              <a:lnSpc>
                <a:spcPct val="100000"/>
              </a:lnSpc>
              <a:spcBef>
                <a:spcPts val="1000"/>
              </a:spcBef>
              <a:spcAft>
                <a:spcPts val="0"/>
              </a:spcAft>
              <a:buClr>
                <a:schemeClr val="dk2"/>
              </a:buClr>
              <a:buSzPts val="1400"/>
              <a:buFont typeface="Montserrat"/>
              <a:buAutoNum type="arabicPeriod"/>
            </a:pPr>
            <a:r>
              <a:rPr lang="en">
                <a:solidFill>
                  <a:schemeClr val="dk2"/>
                </a:solidFill>
                <a:latin typeface="Montserrat"/>
                <a:ea typeface="Montserrat"/>
                <a:cs typeface="Montserrat"/>
                <a:sym typeface="Montserrat"/>
              </a:rPr>
              <a:t>Beneficiary = estate</a:t>
            </a:r>
            <a:endParaRPr>
              <a:solidFill>
                <a:schemeClr val="dk2"/>
              </a:solidFill>
              <a:latin typeface="Montserrat"/>
              <a:ea typeface="Montserrat"/>
              <a:cs typeface="Montserrat"/>
              <a:sym typeface="Montserrat"/>
            </a:endParaRPr>
          </a:p>
          <a:p>
            <a:pPr marL="1371600" lvl="2" indent="-317500" algn="l" rtl="0">
              <a:lnSpc>
                <a:spcPct val="100000"/>
              </a:lnSpc>
              <a:spcBef>
                <a:spcPts val="1000"/>
              </a:spcBef>
              <a:spcAft>
                <a:spcPts val="0"/>
              </a:spcAft>
              <a:buClr>
                <a:schemeClr val="dk2"/>
              </a:buClr>
              <a:buSzPts val="1400"/>
              <a:buFont typeface="Montserrat"/>
              <a:buAutoNum type="romanLcPeriod"/>
            </a:pPr>
            <a:r>
              <a:rPr lang="en">
                <a:solidFill>
                  <a:schemeClr val="dk2"/>
                </a:solidFill>
                <a:latin typeface="Montserrat"/>
                <a:ea typeface="Montserrat"/>
                <a:cs typeface="Montserrat"/>
                <a:sym typeface="Montserrat"/>
              </a:rPr>
              <a:t>$ owing to the Deceased (regardless of how it is dealt with by Will)</a:t>
            </a:r>
            <a:endParaRPr>
              <a:solidFill>
                <a:schemeClr val="dk2"/>
              </a:solidFill>
              <a:latin typeface="Montserrat"/>
              <a:ea typeface="Montserrat"/>
              <a:cs typeface="Montserrat"/>
              <a:sym typeface="Montserrat"/>
            </a:endParaRPr>
          </a:p>
          <a:p>
            <a:pPr marL="1371600" lvl="2" indent="-317500" algn="l" rtl="0">
              <a:lnSpc>
                <a:spcPct val="100000"/>
              </a:lnSpc>
              <a:spcBef>
                <a:spcPts val="1200"/>
              </a:spcBef>
              <a:spcAft>
                <a:spcPts val="1000"/>
              </a:spcAft>
              <a:buClr>
                <a:schemeClr val="dk2"/>
              </a:buClr>
              <a:buSzPts val="1400"/>
              <a:buFont typeface="Montserrat"/>
              <a:buAutoNum type="romanLcPeriod"/>
            </a:pPr>
            <a:r>
              <a:rPr lang="en">
                <a:solidFill>
                  <a:schemeClr val="dk2"/>
                </a:solidFill>
                <a:latin typeface="Montserrat"/>
                <a:ea typeface="Montserrat"/>
                <a:cs typeface="Montserrat"/>
                <a:sym typeface="Montserrat"/>
              </a:rPr>
              <a:t>Business interests, Partnerships, Shares (including in a private company)</a:t>
            </a:r>
            <a:endParaRPr sz="2200" b="1">
              <a:solidFill>
                <a:schemeClr val="dk2"/>
              </a:solidFill>
              <a:latin typeface="Montserrat"/>
              <a:ea typeface="Montserrat"/>
              <a:cs typeface="Montserrat"/>
              <a:sym typeface="Montserrat"/>
            </a:endParaRPr>
          </a:p>
        </p:txBody>
      </p:sp>
      <p:sp>
        <p:nvSpPr>
          <p:cNvPr id="164" name="Google Shape;164;p23"/>
          <p:cNvSpPr txBox="1"/>
          <p:nvPr/>
        </p:nvSpPr>
        <p:spPr>
          <a:xfrm>
            <a:off x="0" y="196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a:solidFill>
                  <a:srgbClr val="0080FF"/>
                </a:solidFill>
                <a:latin typeface="Montserrat"/>
                <a:ea typeface="Montserrat"/>
                <a:cs typeface="Montserrat"/>
                <a:sym typeface="Montserrat"/>
              </a:rPr>
              <a:t>Inclusions</a:t>
            </a:r>
            <a:endParaRPr sz="2800" b="1">
              <a:solidFill>
                <a:srgbClr val="0080FF"/>
              </a:solidFill>
              <a:latin typeface="Montserrat"/>
              <a:ea typeface="Montserrat"/>
              <a:cs typeface="Montserrat"/>
              <a:sym typeface="Montserrat"/>
            </a:endParaRPr>
          </a:p>
          <a:p>
            <a:pPr marL="0" lvl="0" indent="0" algn="l" rtl="0">
              <a:spcBef>
                <a:spcPts val="0"/>
              </a:spcBef>
              <a:spcAft>
                <a:spcPts val="0"/>
              </a:spcAft>
              <a:buNone/>
            </a:pPr>
            <a:endParaRPr sz="2400" b="1">
              <a:solidFill>
                <a:srgbClr val="0080FF"/>
              </a:solidFill>
              <a:latin typeface="Montserrat"/>
              <a:ea typeface="Montserrat"/>
              <a:cs typeface="Montserrat"/>
              <a:sym typeface="Montserrat"/>
            </a:endParaRPr>
          </a:p>
        </p:txBody>
      </p:sp>
      <p:sp>
        <p:nvSpPr>
          <p:cNvPr id="165" name="Google Shape;165;p23"/>
          <p:cNvSpPr/>
          <p:nvPr/>
        </p:nvSpPr>
        <p:spPr>
          <a:xfrm>
            <a:off x="-27300" y="4706313"/>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66" name="Google Shape;166;p23"/>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cxnSp>
        <p:nvCxnSpPr>
          <p:cNvPr id="167" name="Google Shape;167;p23"/>
          <p:cNvCxnSpPr/>
          <p:nvPr/>
        </p:nvCxnSpPr>
        <p:spPr>
          <a:xfrm>
            <a:off x="3594100" y="698500"/>
            <a:ext cx="1993800" cy="12600"/>
          </a:xfrm>
          <a:prstGeom prst="straightConnector1">
            <a:avLst/>
          </a:prstGeom>
          <a:noFill/>
          <a:ln w="76200" cap="flat" cmpd="sng">
            <a:solidFill>
              <a:srgbClr val="0080FF"/>
            </a:solidFill>
            <a:prstDash val="solid"/>
            <a:round/>
            <a:headEnd type="none" w="med" len="med"/>
            <a:tailEnd type="none" w="med" len="med"/>
          </a:ln>
        </p:spPr>
      </p:cxnSp>
      <p:sp>
        <p:nvSpPr>
          <p:cNvPr id="168" name="Google Shape;168;p23"/>
          <p:cNvSpPr/>
          <p:nvPr/>
        </p:nvSpPr>
        <p:spPr>
          <a:xfrm>
            <a:off x="6672225" y="1116500"/>
            <a:ext cx="2197500" cy="21621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69" name="Google Shape;169;p23"/>
          <p:cNvPicPr preferRelativeResize="0"/>
          <p:nvPr/>
        </p:nvPicPr>
        <p:blipFill>
          <a:blip r:embed="rId4">
            <a:alphaModFix/>
          </a:blip>
          <a:stretch>
            <a:fillRect/>
          </a:stretch>
        </p:blipFill>
        <p:spPr>
          <a:xfrm>
            <a:off x="7122051" y="1459724"/>
            <a:ext cx="1475651" cy="1475651"/>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3"/>
        <p:cNvGrpSpPr/>
        <p:nvPr/>
      </p:nvGrpSpPr>
      <p:grpSpPr>
        <a:xfrm>
          <a:off x="0" y="0"/>
          <a:ext cx="0" cy="0"/>
          <a:chOff x="0" y="0"/>
          <a:chExt cx="0" cy="0"/>
        </a:xfrm>
      </p:grpSpPr>
      <p:sp>
        <p:nvSpPr>
          <p:cNvPr id="174" name="Google Shape;174;p24"/>
          <p:cNvSpPr txBox="1"/>
          <p:nvPr/>
        </p:nvSpPr>
        <p:spPr>
          <a:xfrm>
            <a:off x="2468925" y="1348050"/>
            <a:ext cx="6319200" cy="24474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150000"/>
              </a:lnSpc>
              <a:spcBef>
                <a:spcPts val="1200"/>
              </a:spcBef>
              <a:spcAft>
                <a:spcPts val="0"/>
              </a:spcAft>
              <a:buNone/>
            </a:pPr>
            <a:endParaRPr sz="1200">
              <a:solidFill>
                <a:srgbClr val="505050"/>
              </a:solidFill>
              <a:highlight>
                <a:srgbClr val="FFFFFF"/>
              </a:highlight>
            </a:endParaRPr>
          </a:p>
          <a:p>
            <a:pPr marL="457200" lvl="0" indent="-368300" algn="l" rtl="0">
              <a:lnSpc>
                <a:spcPct val="100000"/>
              </a:lnSpc>
              <a:spcBef>
                <a:spcPts val="1200"/>
              </a:spcBef>
              <a:spcAft>
                <a:spcPts val="0"/>
              </a:spcAft>
              <a:buClr>
                <a:srgbClr val="505050"/>
              </a:buClr>
              <a:buSzPts val="2200"/>
              <a:buFont typeface="Montserrat"/>
              <a:buAutoNum type="arabicPeriod"/>
            </a:pPr>
            <a:r>
              <a:rPr lang="en" sz="2200">
                <a:solidFill>
                  <a:srgbClr val="505050"/>
                </a:solidFill>
                <a:highlight>
                  <a:srgbClr val="FFFFFF"/>
                </a:highlight>
                <a:latin typeface="Montserrat"/>
                <a:ea typeface="Montserrat"/>
                <a:cs typeface="Montserrat"/>
                <a:sym typeface="Montserrat"/>
              </a:rPr>
              <a:t>Encumbrance on Real Estate in Ontario that is included in the value of estate.</a:t>
            </a:r>
            <a:endParaRPr sz="2200">
              <a:solidFill>
                <a:srgbClr val="505050"/>
              </a:solidFill>
              <a:highlight>
                <a:srgbClr val="FFFFFF"/>
              </a:highlight>
              <a:latin typeface="Montserrat"/>
              <a:ea typeface="Montserrat"/>
              <a:cs typeface="Montserrat"/>
              <a:sym typeface="Montserrat"/>
            </a:endParaRPr>
          </a:p>
          <a:p>
            <a:pPr marL="0" lvl="0" indent="0" algn="ctr" rtl="0">
              <a:lnSpc>
                <a:spcPct val="150000"/>
              </a:lnSpc>
              <a:spcBef>
                <a:spcPts val="1200"/>
              </a:spcBef>
              <a:spcAft>
                <a:spcPts val="0"/>
              </a:spcAft>
              <a:buNone/>
            </a:pPr>
            <a:r>
              <a:rPr lang="en" sz="2200" b="1" u="sng">
                <a:solidFill>
                  <a:srgbClr val="505050"/>
                </a:solidFill>
                <a:highlight>
                  <a:srgbClr val="FFFFFF"/>
                </a:highlight>
                <a:latin typeface="Montserrat"/>
                <a:ea typeface="Montserrat"/>
                <a:cs typeface="Montserrat"/>
                <a:sym typeface="Montserrat"/>
              </a:rPr>
              <a:t>That’s it!</a:t>
            </a:r>
            <a:endParaRPr sz="2200" b="1" u="sng">
              <a:solidFill>
                <a:srgbClr val="505050"/>
              </a:solidFill>
              <a:highlight>
                <a:srgbClr val="FFFFFF"/>
              </a:highlight>
              <a:latin typeface="Montserrat"/>
              <a:ea typeface="Montserrat"/>
              <a:cs typeface="Montserrat"/>
              <a:sym typeface="Montserrat"/>
            </a:endParaRPr>
          </a:p>
          <a:p>
            <a:pPr marL="457200" lvl="0" indent="457200" algn="l" rtl="0">
              <a:lnSpc>
                <a:spcPct val="150000"/>
              </a:lnSpc>
              <a:spcBef>
                <a:spcPts val="1200"/>
              </a:spcBef>
              <a:spcAft>
                <a:spcPts val="1200"/>
              </a:spcAft>
              <a:buClr>
                <a:schemeClr val="dk1"/>
              </a:buClr>
              <a:buSzPts val="1100"/>
              <a:buFont typeface="Arial"/>
              <a:buNone/>
            </a:pPr>
            <a:endParaRPr sz="2200" b="1">
              <a:solidFill>
                <a:schemeClr val="dk2"/>
              </a:solidFill>
              <a:latin typeface="Montserrat"/>
              <a:ea typeface="Montserrat"/>
              <a:cs typeface="Montserrat"/>
              <a:sym typeface="Montserrat"/>
            </a:endParaRPr>
          </a:p>
        </p:txBody>
      </p:sp>
      <p:sp>
        <p:nvSpPr>
          <p:cNvPr id="175" name="Google Shape;175;p24"/>
          <p:cNvSpPr txBox="1"/>
          <p:nvPr/>
        </p:nvSpPr>
        <p:spPr>
          <a:xfrm>
            <a:off x="0" y="196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a:solidFill>
                  <a:srgbClr val="0080FF"/>
                </a:solidFill>
                <a:latin typeface="Montserrat"/>
                <a:ea typeface="Montserrat"/>
                <a:cs typeface="Montserrat"/>
                <a:sym typeface="Montserrat"/>
              </a:rPr>
              <a:t>Deduction for Debts</a:t>
            </a:r>
            <a:endParaRPr sz="2800" b="1">
              <a:solidFill>
                <a:srgbClr val="0080FF"/>
              </a:solidFill>
              <a:latin typeface="Montserrat"/>
              <a:ea typeface="Montserrat"/>
              <a:cs typeface="Montserrat"/>
              <a:sym typeface="Montserrat"/>
            </a:endParaRPr>
          </a:p>
          <a:p>
            <a:pPr marL="0" lvl="0" indent="0" algn="l" rtl="0">
              <a:spcBef>
                <a:spcPts val="0"/>
              </a:spcBef>
              <a:spcAft>
                <a:spcPts val="0"/>
              </a:spcAft>
              <a:buNone/>
            </a:pPr>
            <a:endParaRPr sz="2400" b="1">
              <a:solidFill>
                <a:srgbClr val="0080FF"/>
              </a:solidFill>
              <a:latin typeface="Montserrat"/>
              <a:ea typeface="Montserrat"/>
              <a:cs typeface="Montserrat"/>
              <a:sym typeface="Montserrat"/>
            </a:endParaRPr>
          </a:p>
        </p:txBody>
      </p:sp>
      <p:sp>
        <p:nvSpPr>
          <p:cNvPr id="176" name="Google Shape;176;p24"/>
          <p:cNvSpPr/>
          <p:nvPr/>
        </p:nvSpPr>
        <p:spPr>
          <a:xfrm>
            <a:off x="-27300" y="4706313"/>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77" name="Google Shape;177;p24"/>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cxnSp>
        <p:nvCxnSpPr>
          <p:cNvPr id="178" name="Google Shape;178;p24"/>
          <p:cNvCxnSpPr/>
          <p:nvPr/>
        </p:nvCxnSpPr>
        <p:spPr>
          <a:xfrm>
            <a:off x="2679700" y="723900"/>
            <a:ext cx="3771900" cy="0"/>
          </a:xfrm>
          <a:prstGeom prst="straightConnector1">
            <a:avLst/>
          </a:prstGeom>
          <a:noFill/>
          <a:ln w="76200" cap="flat" cmpd="sng">
            <a:solidFill>
              <a:srgbClr val="0080FF"/>
            </a:solidFill>
            <a:prstDash val="solid"/>
            <a:round/>
            <a:headEnd type="none" w="med" len="med"/>
            <a:tailEnd type="none" w="med" len="med"/>
          </a:ln>
        </p:spPr>
      </p:cxnSp>
      <p:sp>
        <p:nvSpPr>
          <p:cNvPr id="179" name="Google Shape;179;p24"/>
          <p:cNvSpPr/>
          <p:nvPr/>
        </p:nvSpPr>
        <p:spPr>
          <a:xfrm>
            <a:off x="271425" y="1624500"/>
            <a:ext cx="2197500" cy="21621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80" name="Google Shape;180;p24"/>
          <p:cNvPicPr preferRelativeResize="0"/>
          <p:nvPr/>
        </p:nvPicPr>
        <p:blipFill>
          <a:blip r:embed="rId4">
            <a:alphaModFix/>
          </a:blip>
          <a:stretch>
            <a:fillRect/>
          </a:stretch>
        </p:blipFill>
        <p:spPr>
          <a:xfrm>
            <a:off x="533649" y="1799149"/>
            <a:ext cx="1673050" cy="16730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4"/>
        <p:cNvGrpSpPr/>
        <p:nvPr/>
      </p:nvGrpSpPr>
      <p:grpSpPr>
        <a:xfrm>
          <a:off x="0" y="0"/>
          <a:ext cx="0" cy="0"/>
          <a:chOff x="0" y="0"/>
          <a:chExt cx="0" cy="0"/>
        </a:xfrm>
      </p:grpSpPr>
      <p:sp>
        <p:nvSpPr>
          <p:cNvPr id="185" name="Google Shape;185;p25"/>
          <p:cNvSpPr txBox="1"/>
          <p:nvPr/>
        </p:nvSpPr>
        <p:spPr>
          <a:xfrm>
            <a:off x="2586125" y="788650"/>
            <a:ext cx="6177000" cy="38187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spAutoFit/>
          </a:bodyPr>
          <a:lstStyle/>
          <a:p>
            <a:pPr marL="457200" lvl="0" indent="-317500" algn="l" rtl="0">
              <a:lnSpc>
                <a:spcPct val="115000"/>
              </a:lnSpc>
              <a:spcBef>
                <a:spcPts val="1200"/>
              </a:spcBef>
              <a:spcAft>
                <a:spcPts val="0"/>
              </a:spcAft>
              <a:buClr>
                <a:schemeClr val="dk2"/>
              </a:buClr>
              <a:buSzPts val="1400"/>
              <a:buFont typeface="Montserrat"/>
              <a:buAutoNum type="arabicPeriod"/>
            </a:pPr>
            <a:r>
              <a:rPr lang="en">
                <a:solidFill>
                  <a:schemeClr val="dk2"/>
                </a:solidFill>
                <a:latin typeface="Montserrat"/>
                <a:ea typeface="Montserrat"/>
                <a:cs typeface="Montserrat"/>
                <a:sym typeface="Montserrat"/>
              </a:rPr>
              <a:t>Real Estate outside of Ontario.</a:t>
            </a:r>
            <a:endParaRPr>
              <a:solidFill>
                <a:schemeClr val="dk2"/>
              </a:solidFill>
              <a:latin typeface="Montserrat"/>
              <a:ea typeface="Montserrat"/>
              <a:cs typeface="Montserrat"/>
              <a:sym typeface="Montserrat"/>
            </a:endParaRPr>
          </a:p>
          <a:p>
            <a:pPr marL="457200" lvl="0" indent="-317500" algn="l" rtl="0">
              <a:lnSpc>
                <a:spcPct val="115000"/>
              </a:lnSpc>
              <a:spcBef>
                <a:spcPts val="1200"/>
              </a:spcBef>
              <a:spcAft>
                <a:spcPts val="0"/>
              </a:spcAft>
              <a:buClr>
                <a:schemeClr val="dk2"/>
              </a:buClr>
              <a:buSzPts val="1400"/>
              <a:buFont typeface="Montserrat"/>
              <a:buAutoNum type="arabicPeriod"/>
            </a:pPr>
            <a:r>
              <a:rPr lang="en">
                <a:solidFill>
                  <a:schemeClr val="dk2"/>
                </a:solidFill>
                <a:latin typeface="Montserrat"/>
                <a:ea typeface="Montserrat"/>
                <a:cs typeface="Montserrat"/>
                <a:sym typeface="Montserrat"/>
              </a:rPr>
              <a:t>Assets that are </a:t>
            </a:r>
            <a:r>
              <a:rPr lang="en" u="sng">
                <a:solidFill>
                  <a:schemeClr val="dk2"/>
                </a:solidFill>
                <a:latin typeface="Montserrat"/>
                <a:ea typeface="Montserrat"/>
                <a:cs typeface="Montserrat"/>
                <a:sym typeface="Montserrat"/>
              </a:rPr>
              <a:t>not governed by the Will</a:t>
            </a:r>
            <a:r>
              <a:rPr lang="en">
                <a:solidFill>
                  <a:schemeClr val="dk2"/>
                </a:solidFill>
                <a:latin typeface="Montserrat"/>
                <a:ea typeface="Montserrat"/>
                <a:cs typeface="Montserrat"/>
                <a:sym typeface="Montserrat"/>
              </a:rPr>
              <a:t> being submitted for Probate.</a:t>
            </a:r>
            <a:endParaRPr>
              <a:solidFill>
                <a:schemeClr val="dk2"/>
              </a:solidFill>
              <a:latin typeface="Montserrat"/>
              <a:ea typeface="Montserrat"/>
              <a:cs typeface="Montserrat"/>
              <a:sym typeface="Montserrat"/>
            </a:endParaRPr>
          </a:p>
          <a:p>
            <a:pPr marL="457200" lvl="0" indent="-317500" algn="l" rtl="0">
              <a:lnSpc>
                <a:spcPct val="115000"/>
              </a:lnSpc>
              <a:spcBef>
                <a:spcPts val="1000"/>
              </a:spcBef>
              <a:spcAft>
                <a:spcPts val="0"/>
              </a:spcAft>
              <a:buClr>
                <a:schemeClr val="dk2"/>
              </a:buClr>
              <a:buSzPts val="1400"/>
              <a:buFont typeface="Montserrat"/>
              <a:buAutoNum type="arabicPeriod"/>
            </a:pPr>
            <a:r>
              <a:rPr lang="en">
                <a:solidFill>
                  <a:schemeClr val="dk2"/>
                </a:solidFill>
                <a:latin typeface="Montserrat"/>
                <a:ea typeface="Montserrat"/>
                <a:cs typeface="Montserrat"/>
                <a:sym typeface="Montserrat"/>
              </a:rPr>
              <a:t>Assets that </a:t>
            </a:r>
            <a:r>
              <a:rPr lang="en" u="sng">
                <a:solidFill>
                  <a:schemeClr val="dk2"/>
                </a:solidFill>
                <a:latin typeface="Montserrat"/>
                <a:ea typeface="Montserrat"/>
                <a:cs typeface="Montserrat"/>
                <a:sym typeface="Montserrat"/>
              </a:rPr>
              <a:t>do not beneficially belong</a:t>
            </a:r>
            <a:r>
              <a:rPr lang="en">
                <a:solidFill>
                  <a:schemeClr val="dk2"/>
                </a:solidFill>
                <a:latin typeface="Montserrat"/>
                <a:ea typeface="Montserrat"/>
                <a:cs typeface="Montserrat"/>
                <a:sym typeface="Montserrat"/>
              </a:rPr>
              <a:t> to the deceased at the instant of death because:</a:t>
            </a:r>
            <a:endParaRPr>
              <a:solidFill>
                <a:schemeClr val="dk2"/>
              </a:solidFill>
              <a:latin typeface="Montserrat"/>
              <a:ea typeface="Montserrat"/>
              <a:cs typeface="Montserrat"/>
              <a:sym typeface="Montserrat"/>
            </a:endParaRPr>
          </a:p>
          <a:p>
            <a:pPr marL="914400" lvl="1" indent="-317500" algn="l" rtl="0">
              <a:lnSpc>
                <a:spcPct val="115000"/>
              </a:lnSpc>
              <a:spcBef>
                <a:spcPts val="1000"/>
              </a:spcBef>
              <a:spcAft>
                <a:spcPts val="0"/>
              </a:spcAft>
              <a:buClr>
                <a:schemeClr val="dk2"/>
              </a:buClr>
              <a:buSzPts val="1400"/>
              <a:buFont typeface="Montserrat"/>
              <a:buAutoNum type="alphaLcPeriod"/>
            </a:pPr>
            <a:r>
              <a:rPr lang="en">
                <a:solidFill>
                  <a:schemeClr val="dk2"/>
                </a:solidFill>
                <a:latin typeface="Montserrat"/>
                <a:ea typeface="Montserrat"/>
                <a:cs typeface="Montserrat"/>
                <a:sym typeface="Montserrat"/>
              </a:rPr>
              <a:t>Right of survivorship of </a:t>
            </a:r>
            <a:r>
              <a:rPr lang="en" b="1">
                <a:solidFill>
                  <a:schemeClr val="dk2"/>
                </a:solidFill>
                <a:latin typeface="Montserrat"/>
                <a:ea typeface="Montserrat"/>
                <a:cs typeface="Montserrat"/>
                <a:sym typeface="Montserrat"/>
              </a:rPr>
              <a:t>beneficial </a:t>
            </a:r>
            <a:r>
              <a:rPr lang="en">
                <a:solidFill>
                  <a:schemeClr val="dk2"/>
                </a:solidFill>
                <a:latin typeface="Montserrat"/>
                <a:ea typeface="Montserrat"/>
                <a:cs typeface="Montserrat"/>
                <a:sym typeface="Montserrat"/>
              </a:rPr>
              <a:t>interest</a:t>
            </a:r>
            <a:endParaRPr>
              <a:solidFill>
                <a:schemeClr val="dk2"/>
              </a:solidFill>
              <a:latin typeface="Montserrat"/>
              <a:ea typeface="Montserrat"/>
              <a:cs typeface="Montserrat"/>
              <a:sym typeface="Montserrat"/>
            </a:endParaRPr>
          </a:p>
          <a:p>
            <a:pPr marL="914400" lvl="1" indent="-317500" algn="l" rtl="0">
              <a:lnSpc>
                <a:spcPct val="115000"/>
              </a:lnSpc>
              <a:spcBef>
                <a:spcPts val="0"/>
              </a:spcBef>
              <a:spcAft>
                <a:spcPts val="0"/>
              </a:spcAft>
              <a:buClr>
                <a:schemeClr val="dk2"/>
              </a:buClr>
              <a:buSzPts val="1400"/>
              <a:buFont typeface="Montserrat"/>
              <a:buAutoNum type="alphaLcPeriod"/>
            </a:pPr>
            <a:r>
              <a:rPr lang="en">
                <a:solidFill>
                  <a:schemeClr val="dk2"/>
                </a:solidFill>
                <a:latin typeface="Montserrat"/>
                <a:ea typeface="Montserrat"/>
                <a:cs typeface="Montserrat"/>
                <a:sym typeface="Montserrat"/>
              </a:rPr>
              <a:t>Designation of Beneficiary of </a:t>
            </a:r>
            <a:r>
              <a:rPr lang="en" b="1">
                <a:solidFill>
                  <a:schemeClr val="dk2"/>
                </a:solidFill>
                <a:latin typeface="Montserrat"/>
                <a:ea typeface="Montserrat"/>
                <a:cs typeface="Montserrat"/>
                <a:sym typeface="Montserrat"/>
              </a:rPr>
              <a:t>beneficial </a:t>
            </a:r>
            <a:r>
              <a:rPr lang="en">
                <a:solidFill>
                  <a:schemeClr val="dk2"/>
                </a:solidFill>
                <a:latin typeface="Montserrat"/>
                <a:ea typeface="Montserrat"/>
                <a:cs typeface="Montserrat"/>
                <a:sym typeface="Montserrat"/>
              </a:rPr>
              <a:t>interest.</a:t>
            </a:r>
            <a:endParaRPr>
              <a:solidFill>
                <a:schemeClr val="dk2"/>
              </a:solidFill>
              <a:latin typeface="Montserrat"/>
              <a:ea typeface="Montserrat"/>
              <a:cs typeface="Montserrat"/>
              <a:sym typeface="Montserrat"/>
            </a:endParaRPr>
          </a:p>
          <a:p>
            <a:pPr marL="457200" lvl="0" indent="-317500" algn="l" rtl="0">
              <a:lnSpc>
                <a:spcPct val="115000"/>
              </a:lnSpc>
              <a:spcBef>
                <a:spcPts val="1200"/>
              </a:spcBef>
              <a:spcAft>
                <a:spcPts val="0"/>
              </a:spcAft>
              <a:buClr>
                <a:schemeClr val="dk2"/>
              </a:buClr>
              <a:buSzPts val="1400"/>
              <a:buFont typeface="Montserrat"/>
              <a:buAutoNum type="arabicPeriod"/>
            </a:pPr>
            <a:r>
              <a:rPr lang="en">
                <a:solidFill>
                  <a:schemeClr val="dk2"/>
                </a:solidFill>
                <a:latin typeface="Montserrat"/>
                <a:ea typeface="Montserrat"/>
                <a:cs typeface="Montserrat"/>
                <a:sym typeface="Montserrat"/>
              </a:rPr>
              <a:t>Assets that </a:t>
            </a:r>
            <a:r>
              <a:rPr lang="en" u="sng">
                <a:solidFill>
                  <a:schemeClr val="dk2"/>
                </a:solidFill>
                <a:latin typeface="Montserrat"/>
                <a:ea typeface="Montserrat"/>
                <a:cs typeface="Montserrat"/>
                <a:sym typeface="Montserrat"/>
              </a:rPr>
              <a:t>did not beneficially belong</a:t>
            </a:r>
            <a:r>
              <a:rPr lang="en">
                <a:solidFill>
                  <a:schemeClr val="dk2"/>
                </a:solidFill>
                <a:latin typeface="Montserrat"/>
                <a:ea typeface="Montserrat"/>
                <a:cs typeface="Montserrat"/>
                <a:sym typeface="Montserrat"/>
              </a:rPr>
              <a:t> to the deceased at death.</a:t>
            </a:r>
            <a:endParaRPr u="sng">
              <a:solidFill>
                <a:schemeClr val="dk2"/>
              </a:solidFill>
              <a:latin typeface="Montserrat"/>
              <a:ea typeface="Montserrat"/>
              <a:cs typeface="Montserrat"/>
              <a:sym typeface="Montserrat"/>
            </a:endParaRPr>
          </a:p>
          <a:p>
            <a:pPr marL="457200" lvl="0" indent="0" algn="l" rtl="0">
              <a:lnSpc>
                <a:spcPct val="115000"/>
              </a:lnSpc>
              <a:spcBef>
                <a:spcPts val="1000"/>
              </a:spcBef>
              <a:spcAft>
                <a:spcPts val="0"/>
              </a:spcAft>
              <a:buNone/>
            </a:pPr>
            <a:r>
              <a:rPr lang="en" b="1" u="sng">
                <a:solidFill>
                  <a:schemeClr val="dk2"/>
                </a:solidFill>
                <a:latin typeface="Montserrat"/>
                <a:ea typeface="Montserrat"/>
                <a:cs typeface="Montserrat"/>
                <a:sym typeface="Montserrat"/>
              </a:rPr>
              <a:t>***Note:</a:t>
            </a:r>
            <a:r>
              <a:rPr lang="en" b="1">
                <a:solidFill>
                  <a:schemeClr val="dk2"/>
                </a:solidFill>
                <a:latin typeface="Montserrat"/>
                <a:ea typeface="Montserrat"/>
                <a:cs typeface="Montserrat"/>
                <a:sym typeface="Montserrat"/>
              </a:rPr>
              <a:t> Even though probate may not be necessary to transfer an asset - it must still be included unless it is excluded above.</a:t>
            </a:r>
            <a:endParaRPr sz="2200" b="1">
              <a:solidFill>
                <a:schemeClr val="dk2"/>
              </a:solidFill>
              <a:latin typeface="Montserrat"/>
              <a:ea typeface="Montserrat"/>
              <a:cs typeface="Montserrat"/>
              <a:sym typeface="Montserrat"/>
            </a:endParaRPr>
          </a:p>
        </p:txBody>
      </p:sp>
      <p:sp>
        <p:nvSpPr>
          <p:cNvPr id="186" name="Google Shape;186;p25"/>
          <p:cNvSpPr txBox="1"/>
          <p:nvPr/>
        </p:nvSpPr>
        <p:spPr>
          <a:xfrm>
            <a:off x="0" y="196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a:solidFill>
                  <a:srgbClr val="0080FF"/>
                </a:solidFill>
                <a:latin typeface="Montserrat"/>
                <a:ea typeface="Montserrat"/>
                <a:cs typeface="Montserrat"/>
                <a:sym typeface="Montserrat"/>
              </a:rPr>
              <a:t>Exclusions</a:t>
            </a:r>
            <a:endParaRPr sz="2800" b="1">
              <a:solidFill>
                <a:srgbClr val="0080FF"/>
              </a:solidFill>
              <a:latin typeface="Montserrat"/>
              <a:ea typeface="Montserrat"/>
              <a:cs typeface="Montserrat"/>
              <a:sym typeface="Montserrat"/>
            </a:endParaRPr>
          </a:p>
          <a:p>
            <a:pPr marL="0" lvl="0" indent="0" algn="l" rtl="0">
              <a:spcBef>
                <a:spcPts val="0"/>
              </a:spcBef>
              <a:spcAft>
                <a:spcPts val="0"/>
              </a:spcAft>
              <a:buNone/>
            </a:pPr>
            <a:endParaRPr sz="2400" b="1">
              <a:solidFill>
                <a:srgbClr val="0080FF"/>
              </a:solidFill>
              <a:latin typeface="Montserrat"/>
              <a:ea typeface="Montserrat"/>
              <a:cs typeface="Montserrat"/>
              <a:sym typeface="Montserrat"/>
            </a:endParaRPr>
          </a:p>
        </p:txBody>
      </p:sp>
      <p:sp>
        <p:nvSpPr>
          <p:cNvPr id="187" name="Google Shape;187;p25"/>
          <p:cNvSpPr/>
          <p:nvPr/>
        </p:nvSpPr>
        <p:spPr>
          <a:xfrm>
            <a:off x="-27300" y="4706313"/>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88" name="Google Shape;188;p25"/>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cxnSp>
        <p:nvCxnSpPr>
          <p:cNvPr id="189" name="Google Shape;189;p25"/>
          <p:cNvCxnSpPr/>
          <p:nvPr/>
        </p:nvCxnSpPr>
        <p:spPr>
          <a:xfrm>
            <a:off x="3568700" y="698500"/>
            <a:ext cx="2032200" cy="12600"/>
          </a:xfrm>
          <a:prstGeom prst="straightConnector1">
            <a:avLst/>
          </a:prstGeom>
          <a:noFill/>
          <a:ln w="76200" cap="flat" cmpd="sng">
            <a:solidFill>
              <a:srgbClr val="0080FF"/>
            </a:solidFill>
            <a:prstDash val="solid"/>
            <a:round/>
            <a:headEnd type="none" w="med" len="med"/>
            <a:tailEnd type="none" w="med" len="med"/>
          </a:ln>
        </p:spPr>
      </p:cxnSp>
      <p:sp>
        <p:nvSpPr>
          <p:cNvPr id="190" name="Google Shape;190;p25"/>
          <p:cNvSpPr/>
          <p:nvPr/>
        </p:nvSpPr>
        <p:spPr>
          <a:xfrm>
            <a:off x="271425" y="1624500"/>
            <a:ext cx="2197500" cy="21621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91" name="Google Shape;191;p25"/>
          <p:cNvPicPr preferRelativeResize="0"/>
          <p:nvPr/>
        </p:nvPicPr>
        <p:blipFill>
          <a:blip r:embed="rId4">
            <a:alphaModFix/>
          </a:blip>
          <a:stretch>
            <a:fillRect/>
          </a:stretch>
        </p:blipFill>
        <p:spPr>
          <a:xfrm>
            <a:off x="450225" y="1801525"/>
            <a:ext cx="1839900" cy="18399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5"/>
        <p:cNvGrpSpPr/>
        <p:nvPr/>
      </p:nvGrpSpPr>
      <p:grpSpPr>
        <a:xfrm>
          <a:off x="0" y="0"/>
          <a:ext cx="0" cy="0"/>
          <a:chOff x="0" y="0"/>
          <a:chExt cx="0" cy="0"/>
        </a:xfrm>
      </p:grpSpPr>
      <p:sp>
        <p:nvSpPr>
          <p:cNvPr id="196" name="Google Shape;196;p26"/>
          <p:cNvSpPr txBox="1"/>
          <p:nvPr/>
        </p:nvSpPr>
        <p:spPr>
          <a:xfrm>
            <a:off x="2586125" y="995100"/>
            <a:ext cx="6177000" cy="5232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spAutoFit/>
          </a:bodyPr>
          <a:lstStyle/>
          <a:p>
            <a:pPr marL="457200" lvl="0" indent="0" algn="l" rtl="0">
              <a:lnSpc>
                <a:spcPct val="115000"/>
              </a:lnSpc>
              <a:spcBef>
                <a:spcPts val="0"/>
              </a:spcBef>
              <a:spcAft>
                <a:spcPts val="0"/>
              </a:spcAft>
              <a:buNone/>
            </a:pPr>
            <a:endParaRPr sz="2200" b="1">
              <a:solidFill>
                <a:schemeClr val="dk2"/>
              </a:solidFill>
              <a:latin typeface="Montserrat"/>
              <a:ea typeface="Montserrat"/>
              <a:cs typeface="Montserrat"/>
              <a:sym typeface="Montserrat"/>
            </a:endParaRPr>
          </a:p>
        </p:txBody>
      </p:sp>
      <p:sp>
        <p:nvSpPr>
          <p:cNvPr id="197" name="Google Shape;197;p26"/>
          <p:cNvSpPr txBox="1"/>
          <p:nvPr/>
        </p:nvSpPr>
        <p:spPr>
          <a:xfrm>
            <a:off x="0" y="196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a:solidFill>
                  <a:srgbClr val="0080FF"/>
                </a:solidFill>
                <a:latin typeface="Montserrat"/>
                <a:ea typeface="Montserrat"/>
                <a:cs typeface="Montserrat"/>
                <a:sym typeface="Montserrat"/>
              </a:rPr>
              <a:t>Questions</a:t>
            </a:r>
            <a:endParaRPr sz="2800" b="1">
              <a:solidFill>
                <a:srgbClr val="0080FF"/>
              </a:solidFill>
              <a:latin typeface="Montserrat"/>
              <a:ea typeface="Montserrat"/>
              <a:cs typeface="Montserrat"/>
              <a:sym typeface="Montserrat"/>
            </a:endParaRPr>
          </a:p>
          <a:p>
            <a:pPr marL="0" lvl="0" indent="0" algn="l" rtl="0">
              <a:spcBef>
                <a:spcPts val="0"/>
              </a:spcBef>
              <a:spcAft>
                <a:spcPts val="0"/>
              </a:spcAft>
              <a:buNone/>
            </a:pPr>
            <a:endParaRPr sz="2400" b="1">
              <a:solidFill>
                <a:srgbClr val="0080FF"/>
              </a:solidFill>
              <a:latin typeface="Montserrat"/>
              <a:ea typeface="Montserrat"/>
              <a:cs typeface="Montserrat"/>
              <a:sym typeface="Montserrat"/>
            </a:endParaRPr>
          </a:p>
        </p:txBody>
      </p:sp>
      <p:sp>
        <p:nvSpPr>
          <p:cNvPr id="198" name="Google Shape;198;p26"/>
          <p:cNvSpPr/>
          <p:nvPr/>
        </p:nvSpPr>
        <p:spPr>
          <a:xfrm>
            <a:off x="-27300" y="4706313"/>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99" name="Google Shape;199;p26"/>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cxnSp>
        <p:nvCxnSpPr>
          <p:cNvPr id="200" name="Google Shape;200;p26"/>
          <p:cNvCxnSpPr/>
          <p:nvPr/>
        </p:nvCxnSpPr>
        <p:spPr>
          <a:xfrm>
            <a:off x="3568700" y="698500"/>
            <a:ext cx="2032200" cy="12600"/>
          </a:xfrm>
          <a:prstGeom prst="straightConnector1">
            <a:avLst/>
          </a:prstGeom>
          <a:noFill/>
          <a:ln w="76200" cap="flat" cmpd="sng">
            <a:solidFill>
              <a:srgbClr val="0080FF"/>
            </a:solidFill>
            <a:prstDash val="solid"/>
            <a:round/>
            <a:headEnd type="none" w="med" len="med"/>
            <a:tailEnd type="none" w="med" len="med"/>
          </a:ln>
        </p:spPr>
      </p:cxnSp>
      <p:sp>
        <p:nvSpPr>
          <p:cNvPr id="201" name="Google Shape;201;p26"/>
          <p:cNvSpPr/>
          <p:nvPr/>
        </p:nvSpPr>
        <p:spPr>
          <a:xfrm>
            <a:off x="3171800" y="1164300"/>
            <a:ext cx="2826000" cy="28149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26"/>
          <p:cNvSpPr/>
          <p:nvPr/>
        </p:nvSpPr>
        <p:spPr>
          <a:xfrm>
            <a:off x="4049938" y="1704875"/>
            <a:ext cx="1069725" cy="1622525"/>
          </a:xfrm>
          <a:prstGeom prst="rect">
            <a:avLst/>
          </a:prstGeom>
        </p:spPr>
        <p:txBody>
          <a:bodyPr>
            <a:prstTxWarp prst="textPlain">
              <a:avLst/>
            </a:prstTxWarp>
          </a:bodyPr>
          <a:lstStyle/>
          <a:p>
            <a:pPr lvl="0" algn="ctr"/>
            <a:r>
              <a:rPr b="0" i="0">
                <a:ln w="9525" cap="flat" cmpd="sng">
                  <a:solidFill>
                    <a:srgbClr val="FFFFFF"/>
                  </a:solidFill>
                  <a:prstDash val="solid"/>
                  <a:round/>
                  <a:headEnd type="none" w="sm" len="sm"/>
                  <a:tailEnd type="none" w="sm" len="sm"/>
                </a:ln>
                <a:solidFill>
                  <a:schemeClr val="lt1"/>
                </a:solidFill>
                <a:latin typeface="Arial"/>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14"/>
          <p:cNvSpPr txBox="1"/>
          <p:nvPr/>
        </p:nvSpPr>
        <p:spPr>
          <a:xfrm>
            <a:off x="1456775" y="1190238"/>
            <a:ext cx="5427600" cy="27630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spAutoFit/>
          </a:bodyPr>
          <a:lstStyle/>
          <a:p>
            <a:pPr marL="457200" lvl="0" indent="-387350" algn="l" rtl="0">
              <a:lnSpc>
                <a:spcPct val="150000"/>
              </a:lnSpc>
              <a:spcBef>
                <a:spcPts val="1200"/>
              </a:spcBef>
              <a:spcAft>
                <a:spcPts val="0"/>
              </a:spcAft>
              <a:buClr>
                <a:schemeClr val="dk2"/>
              </a:buClr>
              <a:buSzPts val="2500"/>
              <a:buFont typeface="Montserrat"/>
              <a:buAutoNum type="arabicPeriod"/>
            </a:pPr>
            <a:r>
              <a:rPr lang="en" sz="2500">
                <a:solidFill>
                  <a:schemeClr val="dk2"/>
                </a:solidFill>
                <a:latin typeface="Montserrat"/>
                <a:ea typeface="Montserrat"/>
                <a:cs typeface="Montserrat"/>
                <a:sym typeface="Montserrat"/>
              </a:rPr>
              <a:t>Estate Administration Tax Act</a:t>
            </a:r>
            <a:endParaRPr sz="2500">
              <a:solidFill>
                <a:schemeClr val="dk2"/>
              </a:solidFill>
              <a:latin typeface="Montserrat"/>
              <a:ea typeface="Montserrat"/>
              <a:cs typeface="Montserrat"/>
              <a:sym typeface="Montserrat"/>
            </a:endParaRPr>
          </a:p>
          <a:p>
            <a:pPr marL="457200" lvl="0" indent="-387350" algn="l" rtl="0">
              <a:lnSpc>
                <a:spcPct val="150000"/>
              </a:lnSpc>
              <a:spcBef>
                <a:spcPts val="1200"/>
              </a:spcBef>
              <a:spcAft>
                <a:spcPts val="0"/>
              </a:spcAft>
              <a:buClr>
                <a:schemeClr val="dk2"/>
              </a:buClr>
              <a:buSzPts val="2500"/>
              <a:buFont typeface="Montserrat"/>
              <a:buAutoNum type="arabicPeriod"/>
            </a:pPr>
            <a:r>
              <a:rPr lang="en" sz="2500">
                <a:solidFill>
                  <a:schemeClr val="dk2"/>
                </a:solidFill>
                <a:latin typeface="Montserrat"/>
                <a:ea typeface="Montserrat"/>
                <a:cs typeface="Montserrat"/>
                <a:sym typeface="Montserrat"/>
              </a:rPr>
              <a:t>Calculation of EAT</a:t>
            </a:r>
            <a:endParaRPr sz="2500">
              <a:solidFill>
                <a:schemeClr val="dk2"/>
              </a:solidFill>
              <a:latin typeface="Montserrat"/>
              <a:ea typeface="Montserrat"/>
              <a:cs typeface="Montserrat"/>
              <a:sym typeface="Montserrat"/>
            </a:endParaRPr>
          </a:p>
          <a:p>
            <a:pPr marL="457200" lvl="0" indent="-387350" algn="l" rtl="0">
              <a:lnSpc>
                <a:spcPct val="150000"/>
              </a:lnSpc>
              <a:spcBef>
                <a:spcPts val="1200"/>
              </a:spcBef>
              <a:spcAft>
                <a:spcPts val="0"/>
              </a:spcAft>
              <a:buClr>
                <a:schemeClr val="dk2"/>
              </a:buClr>
              <a:buSzPts val="2500"/>
              <a:buFont typeface="Montserrat"/>
              <a:buAutoNum type="arabicPeriod"/>
            </a:pPr>
            <a:r>
              <a:rPr lang="en" sz="2500">
                <a:solidFill>
                  <a:schemeClr val="dk2"/>
                </a:solidFill>
                <a:latin typeface="Montserrat"/>
                <a:ea typeface="Montserrat"/>
                <a:cs typeface="Montserrat"/>
                <a:sym typeface="Montserrat"/>
              </a:rPr>
              <a:t>“Value of the Estate”</a:t>
            </a:r>
            <a:endParaRPr sz="2500">
              <a:solidFill>
                <a:schemeClr val="dk2"/>
              </a:solidFill>
              <a:latin typeface="Montserrat"/>
              <a:ea typeface="Montserrat"/>
              <a:cs typeface="Montserrat"/>
              <a:sym typeface="Montserrat"/>
            </a:endParaRPr>
          </a:p>
          <a:p>
            <a:pPr marL="457200" lvl="0" indent="-387350" algn="l" rtl="0">
              <a:lnSpc>
                <a:spcPct val="100000"/>
              </a:lnSpc>
              <a:spcBef>
                <a:spcPts val="1200"/>
              </a:spcBef>
              <a:spcAft>
                <a:spcPts val="1000"/>
              </a:spcAft>
              <a:buClr>
                <a:schemeClr val="dk2"/>
              </a:buClr>
              <a:buSzPts val="2500"/>
              <a:buFont typeface="Montserrat"/>
              <a:buAutoNum type="arabicPeriod"/>
            </a:pPr>
            <a:r>
              <a:rPr lang="en" sz="2500">
                <a:solidFill>
                  <a:schemeClr val="dk2"/>
                </a:solidFill>
                <a:latin typeface="Montserrat"/>
                <a:ea typeface="Montserrat"/>
                <a:cs typeface="Montserrat"/>
                <a:sym typeface="Montserrat"/>
              </a:rPr>
              <a:t>Inclusions and Exclusions</a:t>
            </a:r>
            <a:endParaRPr sz="2500">
              <a:solidFill>
                <a:schemeClr val="dk2"/>
              </a:solidFill>
              <a:latin typeface="Montserrat"/>
              <a:ea typeface="Montserrat"/>
              <a:cs typeface="Montserrat"/>
              <a:sym typeface="Montserrat"/>
            </a:endParaRPr>
          </a:p>
        </p:txBody>
      </p:sp>
      <p:sp>
        <p:nvSpPr>
          <p:cNvPr id="65" name="Google Shape;65;p14"/>
          <p:cNvSpPr txBox="1"/>
          <p:nvPr/>
        </p:nvSpPr>
        <p:spPr>
          <a:xfrm>
            <a:off x="0" y="159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a:solidFill>
                  <a:srgbClr val="0080FF"/>
                </a:solidFill>
                <a:latin typeface="Montserrat"/>
                <a:ea typeface="Montserrat"/>
                <a:cs typeface="Montserrat"/>
                <a:sym typeface="Montserrat"/>
              </a:rPr>
              <a:t>Agenda</a:t>
            </a:r>
            <a:endParaRPr sz="2800" b="1">
              <a:solidFill>
                <a:srgbClr val="0080FF"/>
              </a:solidFill>
              <a:latin typeface="Montserrat"/>
              <a:ea typeface="Montserrat"/>
              <a:cs typeface="Montserrat"/>
              <a:sym typeface="Montserrat"/>
            </a:endParaRPr>
          </a:p>
          <a:p>
            <a:pPr marL="0" lvl="0" indent="0" algn="ctr" rtl="0">
              <a:spcBef>
                <a:spcPts val="0"/>
              </a:spcBef>
              <a:spcAft>
                <a:spcPts val="0"/>
              </a:spcAft>
              <a:buNone/>
            </a:pPr>
            <a:endParaRPr sz="2400" b="1">
              <a:solidFill>
                <a:srgbClr val="0080FF"/>
              </a:solidFill>
              <a:latin typeface="Montserrat"/>
              <a:ea typeface="Montserrat"/>
              <a:cs typeface="Montserrat"/>
              <a:sym typeface="Montserrat"/>
            </a:endParaRPr>
          </a:p>
        </p:txBody>
      </p:sp>
      <p:sp>
        <p:nvSpPr>
          <p:cNvPr id="66" name="Google Shape;66;p14"/>
          <p:cNvSpPr/>
          <p:nvPr/>
        </p:nvSpPr>
        <p:spPr>
          <a:xfrm>
            <a:off x="-27300" y="4706313"/>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7" name="Google Shape;67;p14"/>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cxnSp>
        <p:nvCxnSpPr>
          <p:cNvPr id="68" name="Google Shape;68;p14"/>
          <p:cNvCxnSpPr/>
          <p:nvPr/>
        </p:nvCxnSpPr>
        <p:spPr>
          <a:xfrm>
            <a:off x="3760700" y="684950"/>
            <a:ext cx="1667100" cy="0"/>
          </a:xfrm>
          <a:prstGeom prst="straightConnector1">
            <a:avLst/>
          </a:prstGeom>
          <a:noFill/>
          <a:ln w="76200" cap="flat" cmpd="sng">
            <a:solidFill>
              <a:srgbClr val="0080FF"/>
            </a:solidFill>
            <a:prstDash val="solid"/>
            <a:round/>
            <a:headEnd type="none" w="med" len="med"/>
            <a:tailEnd type="none" w="med" len="med"/>
          </a:ln>
        </p:spPr>
      </p:cxnSp>
      <p:sp>
        <p:nvSpPr>
          <p:cNvPr id="69" name="Google Shape;69;p14"/>
          <p:cNvSpPr/>
          <p:nvPr/>
        </p:nvSpPr>
        <p:spPr>
          <a:xfrm>
            <a:off x="6600700" y="1624500"/>
            <a:ext cx="1991700" cy="18945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70" name="Google Shape;70;p14"/>
          <p:cNvPicPr preferRelativeResize="0"/>
          <p:nvPr/>
        </p:nvPicPr>
        <p:blipFill>
          <a:blip r:embed="rId4">
            <a:alphaModFix/>
          </a:blip>
          <a:stretch>
            <a:fillRect/>
          </a:stretch>
        </p:blipFill>
        <p:spPr>
          <a:xfrm>
            <a:off x="6955050" y="1930250"/>
            <a:ext cx="1283000" cy="1283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4"/>
        <p:cNvGrpSpPr/>
        <p:nvPr/>
      </p:nvGrpSpPr>
      <p:grpSpPr>
        <a:xfrm>
          <a:off x="0" y="0"/>
          <a:ext cx="0" cy="0"/>
          <a:chOff x="0" y="0"/>
          <a:chExt cx="0" cy="0"/>
        </a:xfrm>
      </p:grpSpPr>
      <p:sp>
        <p:nvSpPr>
          <p:cNvPr id="75" name="Google Shape;75;p15"/>
          <p:cNvSpPr txBox="1"/>
          <p:nvPr/>
        </p:nvSpPr>
        <p:spPr>
          <a:xfrm>
            <a:off x="1339525" y="1159500"/>
            <a:ext cx="6930900" cy="26712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150000"/>
              </a:lnSpc>
              <a:spcBef>
                <a:spcPts val="1200"/>
              </a:spcBef>
              <a:spcAft>
                <a:spcPts val="0"/>
              </a:spcAft>
              <a:buNone/>
            </a:pPr>
            <a:r>
              <a:rPr lang="en" sz="1900">
                <a:solidFill>
                  <a:schemeClr val="dk2"/>
                </a:solidFill>
                <a:latin typeface="Montserrat"/>
                <a:ea typeface="Montserrat"/>
                <a:cs typeface="Montserrat"/>
                <a:sym typeface="Montserrat"/>
              </a:rPr>
              <a:t>Estate Administration Tax (“EAT”) is payable upon filing an Application for a Certificate of Appointment except:</a:t>
            </a:r>
            <a:endParaRPr sz="1900">
              <a:solidFill>
                <a:schemeClr val="dk2"/>
              </a:solidFill>
              <a:latin typeface="Montserrat"/>
              <a:ea typeface="Montserrat"/>
              <a:cs typeface="Montserrat"/>
              <a:sym typeface="Montserrat"/>
            </a:endParaRPr>
          </a:p>
          <a:p>
            <a:pPr marL="2286000" lvl="4" indent="-349250" algn="l" rtl="0">
              <a:lnSpc>
                <a:spcPct val="115000"/>
              </a:lnSpc>
              <a:spcBef>
                <a:spcPts val="1200"/>
              </a:spcBef>
              <a:spcAft>
                <a:spcPts val="0"/>
              </a:spcAft>
              <a:buClr>
                <a:schemeClr val="dk2"/>
              </a:buClr>
              <a:buSzPts val="1900"/>
              <a:buFont typeface="Montserrat"/>
              <a:buAutoNum type="alphaLcPeriod"/>
            </a:pPr>
            <a:r>
              <a:rPr lang="en" sz="1900">
                <a:solidFill>
                  <a:schemeClr val="dk2"/>
                </a:solidFill>
                <a:latin typeface="Montserrat"/>
                <a:ea typeface="Montserrat"/>
                <a:cs typeface="Montserrat"/>
                <a:sym typeface="Montserrat"/>
              </a:rPr>
              <a:t>Certificate of Appointment of Estate Trustee During Litigation</a:t>
            </a:r>
            <a:endParaRPr sz="1900">
              <a:solidFill>
                <a:schemeClr val="dk2"/>
              </a:solidFill>
              <a:latin typeface="Montserrat"/>
              <a:ea typeface="Montserrat"/>
              <a:cs typeface="Montserrat"/>
              <a:sym typeface="Montserrat"/>
            </a:endParaRPr>
          </a:p>
          <a:p>
            <a:pPr marL="2286000" lvl="4" indent="-349250" algn="l" rtl="0">
              <a:lnSpc>
                <a:spcPct val="115000"/>
              </a:lnSpc>
              <a:spcBef>
                <a:spcPts val="1200"/>
              </a:spcBef>
              <a:spcAft>
                <a:spcPts val="1000"/>
              </a:spcAft>
              <a:buClr>
                <a:schemeClr val="dk2"/>
              </a:buClr>
              <a:buSzPts val="1900"/>
              <a:buFont typeface="Montserrat"/>
              <a:buAutoNum type="alphaLcPeriod"/>
            </a:pPr>
            <a:r>
              <a:rPr lang="en" sz="1900">
                <a:solidFill>
                  <a:schemeClr val="dk2"/>
                </a:solidFill>
                <a:latin typeface="Montserrat"/>
                <a:ea typeface="Montserrat"/>
                <a:cs typeface="Montserrat"/>
                <a:sym typeface="Montserrat"/>
              </a:rPr>
              <a:t>Certificate of Appointment of Succeeding Estate Trustee </a:t>
            </a:r>
            <a:endParaRPr sz="1900">
              <a:solidFill>
                <a:schemeClr val="dk2"/>
              </a:solidFill>
              <a:latin typeface="Montserrat"/>
              <a:ea typeface="Montserrat"/>
              <a:cs typeface="Montserrat"/>
              <a:sym typeface="Montserrat"/>
            </a:endParaRPr>
          </a:p>
        </p:txBody>
      </p:sp>
      <p:sp>
        <p:nvSpPr>
          <p:cNvPr id="76" name="Google Shape;76;p15"/>
          <p:cNvSpPr txBox="1"/>
          <p:nvPr/>
        </p:nvSpPr>
        <p:spPr>
          <a:xfrm>
            <a:off x="0" y="196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a:solidFill>
                  <a:srgbClr val="0080FF"/>
                </a:solidFill>
                <a:latin typeface="Montserrat"/>
                <a:ea typeface="Montserrat"/>
                <a:cs typeface="Montserrat"/>
                <a:sym typeface="Montserrat"/>
              </a:rPr>
              <a:t>Estate Adminstration Tax Act</a:t>
            </a:r>
            <a:endParaRPr sz="2400" b="1">
              <a:solidFill>
                <a:srgbClr val="0080FF"/>
              </a:solidFill>
              <a:latin typeface="Montserrat"/>
              <a:ea typeface="Montserrat"/>
              <a:cs typeface="Montserrat"/>
              <a:sym typeface="Montserrat"/>
            </a:endParaRPr>
          </a:p>
        </p:txBody>
      </p:sp>
      <p:sp>
        <p:nvSpPr>
          <p:cNvPr id="77" name="Google Shape;77;p15"/>
          <p:cNvSpPr/>
          <p:nvPr/>
        </p:nvSpPr>
        <p:spPr>
          <a:xfrm>
            <a:off x="-27300" y="4706313"/>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78" name="Google Shape;78;p15"/>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cxnSp>
        <p:nvCxnSpPr>
          <p:cNvPr id="79" name="Google Shape;79;p15"/>
          <p:cNvCxnSpPr/>
          <p:nvPr/>
        </p:nvCxnSpPr>
        <p:spPr>
          <a:xfrm>
            <a:off x="1854200" y="711200"/>
            <a:ext cx="5460900" cy="0"/>
          </a:xfrm>
          <a:prstGeom prst="straightConnector1">
            <a:avLst/>
          </a:prstGeom>
          <a:noFill/>
          <a:ln w="76200" cap="flat" cmpd="sng">
            <a:solidFill>
              <a:srgbClr val="0080FF"/>
            </a:solidFill>
            <a:prstDash val="solid"/>
            <a:round/>
            <a:headEnd type="none" w="med" len="med"/>
            <a:tailEnd type="none" w="med" len="med"/>
          </a:ln>
        </p:spPr>
      </p:cxnSp>
      <p:sp>
        <p:nvSpPr>
          <p:cNvPr id="80" name="Google Shape;80;p15"/>
          <p:cNvSpPr/>
          <p:nvPr/>
        </p:nvSpPr>
        <p:spPr>
          <a:xfrm>
            <a:off x="580550" y="2230175"/>
            <a:ext cx="2137200" cy="20625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81" name="Google Shape;81;p15"/>
          <p:cNvPicPr preferRelativeResize="0"/>
          <p:nvPr/>
        </p:nvPicPr>
        <p:blipFill>
          <a:blip r:embed="rId4">
            <a:alphaModFix/>
          </a:blip>
          <a:stretch>
            <a:fillRect/>
          </a:stretch>
        </p:blipFill>
        <p:spPr>
          <a:xfrm>
            <a:off x="954712" y="2566998"/>
            <a:ext cx="1388875" cy="13888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5"/>
        <p:cNvGrpSpPr/>
        <p:nvPr/>
      </p:nvGrpSpPr>
      <p:grpSpPr>
        <a:xfrm>
          <a:off x="0" y="0"/>
          <a:ext cx="0" cy="0"/>
          <a:chOff x="0" y="0"/>
          <a:chExt cx="0" cy="0"/>
        </a:xfrm>
      </p:grpSpPr>
      <p:sp>
        <p:nvSpPr>
          <p:cNvPr id="86" name="Google Shape;86;p16"/>
          <p:cNvSpPr txBox="1"/>
          <p:nvPr/>
        </p:nvSpPr>
        <p:spPr>
          <a:xfrm>
            <a:off x="430225" y="1517400"/>
            <a:ext cx="6407100" cy="21087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spAutoFit/>
          </a:bodyPr>
          <a:lstStyle/>
          <a:p>
            <a:pPr marL="457200" lvl="0" indent="-387350" algn="l" rtl="0">
              <a:lnSpc>
                <a:spcPct val="200000"/>
              </a:lnSpc>
              <a:spcBef>
                <a:spcPts val="1200"/>
              </a:spcBef>
              <a:spcAft>
                <a:spcPts val="0"/>
              </a:spcAft>
              <a:buClr>
                <a:schemeClr val="dk2"/>
              </a:buClr>
              <a:buSzPts val="2500"/>
              <a:buFont typeface="Montserrat"/>
              <a:buChar char="●"/>
            </a:pPr>
            <a:r>
              <a:rPr lang="en" sz="2500">
                <a:solidFill>
                  <a:schemeClr val="dk2"/>
                </a:solidFill>
                <a:latin typeface="Montserrat"/>
                <a:ea typeface="Montserrat"/>
                <a:cs typeface="Montserrat"/>
                <a:sym typeface="Montserrat"/>
              </a:rPr>
              <a:t>First $50,000 of Estate Value = 0</a:t>
            </a:r>
            <a:endParaRPr sz="2500">
              <a:solidFill>
                <a:schemeClr val="dk2"/>
              </a:solidFill>
              <a:latin typeface="Montserrat"/>
              <a:ea typeface="Montserrat"/>
              <a:cs typeface="Montserrat"/>
              <a:sym typeface="Montserrat"/>
            </a:endParaRPr>
          </a:p>
          <a:p>
            <a:pPr marL="457200" lvl="0" indent="-387350" algn="l" rtl="0">
              <a:lnSpc>
                <a:spcPct val="200000"/>
              </a:lnSpc>
              <a:spcBef>
                <a:spcPts val="0"/>
              </a:spcBef>
              <a:spcAft>
                <a:spcPts val="0"/>
              </a:spcAft>
              <a:buClr>
                <a:schemeClr val="dk2"/>
              </a:buClr>
              <a:buSzPts val="2500"/>
              <a:buFont typeface="Montserrat"/>
              <a:buChar char="●"/>
            </a:pPr>
            <a:r>
              <a:rPr lang="en" sz="2500">
                <a:solidFill>
                  <a:schemeClr val="dk2"/>
                </a:solidFill>
                <a:latin typeface="Montserrat"/>
                <a:ea typeface="Montserrat"/>
                <a:cs typeface="Montserrat"/>
                <a:sym typeface="Montserrat"/>
              </a:rPr>
              <a:t>Estate Value exceeding $50,000</a:t>
            </a:r>
            <a:endParaRPr sz="2500">
              <a:solidFill>
                <a:schemeClr val="dk2"/>
              </a:solidFill>
              <a:latin typeface="Montserrat"/>
              <a:ea typeface="Montserrat"/>
              <a:cs typeface="Montserrat"/>
              <a:sym typeface="Montserrat"/>
            </a:endParaRPr>
          </a:p>
          <a:p>
            <a:pPr marL="914400" lvl="1" indent="-387350" algn="l" rtl="0">
              <a:lnSpc>
                <a:spcPct val="200000"/>
              </a:lnSpc>
              <a:spcBef>
                <a:spcPts val="0"/>
              </a:spcBef>
              <a:spcAft>
                <a:spcPts val="0"/>
              </a:spcAft>
              <a:buClr>
                <a:schemeClr val="dk2"/>
              </a:buClr>
              <a:buSzPts val="2500"/>
              <a:buFont typeface="Montserrat"/>
              <a:buChar char="○"/>
            </a:pPr>
            <a:r>
              <a:rPr lang="en" sz="2500">
                <a:solidFill>
                  <a:schemeClr val="dk2"/>
                </a:solidFill>
                <a:latin typeface="Montserrat"/>
                <a:ea typeface="Montserrat"/>
                <a:cs typeface="Montserrat"/>
                <a:sym typeface="Montserrat"/>
              </a:rPr>
              <a:t>$15 per $1,000 of Estate Value</a:t>
            </a:r>
            <a:endParaRPr sz="2500">
              <a:solidFill>
                <a:schemeClr val="dk2"/>
              </a:solidFill>
              <a:latin typeface="Montserrat"/>
              <a:ea typeface="Montserrat"/>
              <a:cs typeface="Montserrat"/>
              <a:sym typeface="Montserrat"/>
            </a:endParaRPr>
          </a:p>
        </p:txBody>
      </p:sp>
      <p:sp>
        <p:nvSpPr>
          <p:cNvPr id="87" name="Google Shape;87;p16"/>
          <p:cNvSpPr txBox="1"/>
          <p:nvPr/>
        </p:nvSpPr>
        <p:spPr>
          <a:xfrm>
            <a:off x="0" y="196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a:solidFill>
                  <a:srgbClr val="0080FF"/>
                </a:solidFill>
                <a:latin typeface="Montserrat"/>
                <a:ea typeface="Montserrat"/>
                <a:cs typeface="Montserrat"/>
                <a:sym typeface="Montserrat"/>
              </a:rPr>
              <a:t>Calculation of EAT </a:t>
            </a:r>
            <a:endParaRPr sz="2800" b="1">
              <a:solidFill>
                <a:srgbClr val="0080FF"/>
              </a:solidFill>
              <a:latin typeface="Montserrat"/>
              <a:ea typeface="Montserrat"/>
              <a:cs typeface="Montserrat"/>
              <a:sym typeface="Montserrat"/>
            </a:endParaRPr>
          </a:p>
          <a:p>
            <a:pPr marL="0" lvl="0" indent="0" algn="l" rtl="0">
              <a:spcBef>
                <a:spcPts val="0"/>
              </a:spcBef>
              <a:spcAft>
                <a:spcPts val="0"/>
              </a:spcAft>
              <a:buNone/>
            </a:pPr>
            <a:endParaRPr sz="2400" b="1">
              <a:solidFill>
                <a:srgbClr val="0080FF"/>
              </a:solidFill>
              <a:latin typeface="Montserrat"/>
              <a:ea typeface="Montserrat"/>
              <a:cs typeface="Montserrat"/>
              <a:sym typeface="Montserrat"/>
            </a:endParaRPr>
          </a:p>
        </p:txBody>
      </p:sp>
      <p:sp>
        <p:nvSpPr>
          <p:cNvPr id="88" name="Google Shape;88;p16"/>
          <p:cNvSpPr/>
          <p:nvPr/>
        </p:nvSpPr>
        <p:spPr>
          <a:xfrm>
            <a:off x="-27300" y="4706313"/>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89" name="Google Shape;89;p16"/>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cxnSp>
        <p:nvCxnSpPr>
          <p:cNvPr id="90" name="Google Shape;90;p16"/>
          <p:cNvCxnSpPr/>
          <p:nvPr/>
        </p:nvCxnSpPr>
        <p:spPr>
          <a:xfrm rot="10800000" flipH="1">
            <a:off x="2870200" y="698600"/>
            <a:ext cx="3390900" cy="12600"/>
          </a:xfrm>
          <a:prstGeom prst="straightConnector1">
            <a:avLst/>
          </a:prstGeom>
          <a:noFill/>
          <a:ln w="76200" cap="flat" cmpd="sng">
            <a:solidFill>
              <a:srgbClr val="0080FF"/>
            </a:solidFill>
            <a:prstDash val="solid"/>
            <a:round/>
            <a:headEnd type="none" w="med" len="med"/>
            <a:tailEnd type="none" w="med" len="med"/>
          </a:ln>
        </p:spPr>
      </p:cxnSp>
      <p:sp>
        <p:nvSpPr>
          <p:cNvPr id="91" name="Google Shape;91;p16"/>
          <p:cNvSpPr/>
          <p:nvPr/>
        </p:nvSpPr>
        <p:spPr>
          <a:xfrm>
            <a:off x="6416375" y="1416888"/>
            <a:ext cx="2340600" cy="22374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92" name="Google Shape;92;p16"/>
          <p:cNvPicPr preferRelativeResize="0"/>
          <p:nvPr/>
        </p:nvPicPr>
        <p:blipFill>
          <a:blip r:embed="rId4">
            <a:alphaModFix/>
          </a:blip>
          <a:stretch>
            <a:fillRect/>
          </a:stretch>
        </p:blipFill>
        <p:spPr>
          <a:xfrm>
            <a:off x="6740538" y="1689463"/>
            <a:ext cx="1692275" cy="16922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6"/>
        <p:cNvGrpSpPr/>
        <p:nvPr/>
      </p:nvGrpSpPr>
      <p:grpSpPr>
        <a:xfrm>
          <a:off x="0" y="0"/>
          <a:ext cx="0" cy="0"/>
          <a:chOff x="0" y="0"/>
          <a:chExt cx="0" cy="0"/>
        </a:xfrm>
      </p:grpSpPr>
      <p:sp>
        <p:nvSpPr>
          <p:cNvPr id="97" name="Google Shape;97;p17"/>
          <p:cNvSpPr txBox="1"/>
          <p:nvPr/>
        </p:nvSpPr>
        <p:spPr>
          <a:xfrm>
            <a:off x="612850" y="930950"/>
            <a:ext cx="7339500" cy="30477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1200"/>
              </a:spcBef>
              <a:spcAft>
                <a:spcPts val="0"/>
              </a:spcAft>
              <a:buNone/>
            </a:pPr>
            <a:r>
              <a:rPr lang="en" sz="2200" b="1" u="sng">
                <a:solidFill>
                  <a:schemeClr val="dk2"/>
                </a:solidFill>
                <a:latin typeface="Montserrat"/>
                <a:ea typeface="Montserrat"/>
                <a:cs typeface="Montserrat"/>
                <a:sym typeface="Montserrat"/>
              </a:rPr>
              <a:t>Example</a:t>
            </a:r>
            <a:endParaRPr sz="2200" b="1" u="sng">
              <a:solidFill>
                <a:schemeClr val="dk2"/>
              </a:solidFill>
              <a:latin typeface="Montserrat"/>
              <a:ea typeface="Montserrat"/>
              <a:cs typeface="Montserrat"/>
              <a:sym typeface="Montserrat"/>
            </a:endParaRPr>
          </a:p>
          <a:p>
            <a:pPr marL="457200" lvl="0" indent="-368300" algn="l" rtl="0">
              <a:lnSpc>
                <a:spcPct val="150000"/>
              </a:lnSpc>
              <a:spcBef>
                <a:spcPts val="1200"/>
              </a:spcBef>
              <a:spcAft>
                <a:spcPts val="0"/>
              </a:spcAft>
              <a:buClr>
                <a:schemeClr val="dk2"/>
              </a:buClr>
              <a:buSzPts val="2200"/>
              <a:buFont typeface="Montserrat"/>
              <a:buChar char="●"/>
            </a:pPr>
            <a:r>
              <a:rPr lang="en" sz="2200">
                <a:solidFill>
                  <a:schemeClr val="dk2"/>
                </a:solidFill>
                <a:latin typeface="Montserrat"/>
                <a:ea typeface="Montserrat"/>
                <a:cs typeface="Montserrat"/>
                <a:sym typeface="Montserrat"/>
              </a:rPr>
              <a:t>Estate Value = $195,405</a:t>
            </a:r>
            <a:endParaRPr sz="2200">
              <a:solidFill>
                <a:schemeClr val="dk2"/>
              </a:solidFill>
              <a:latin typeface="Montserrat"/>
              <a:ea typeface="Montserrat"/>
              <a:cs typeface="Montserrat"/>
              <a:sym typeface="Montserrat"/>
            </a:endParaRPr>
          </a:p>
          <a:p>
            <a:pPr marL="457200" lvl="0" indent="-368300" algn="l" rtl="0">
              <a:lnSpc>
                <a:spcPct val="150000"/>
              </a:lnSpc>
              <a:spcBef>
                <a:spcPts val="0"/>
              </a:spcBef>
              <a:spcAft>
                <a:spcPts val="0"/>
              </a:spcAft>
              <a:buClr>
                <a:schemeClr val="dk2"/>
              </a:buClr>
              <a:buSzPts val="2200"/>
              <a:buFont typeface="Montserrat"/>
              <a:buChar char="●"/>
            </a:pPr>
            <a:r>
              <a:rPr lang="en" sz="2200">
                <a:solidFill>
                  <a:schemeClr val="dk2"/>
                </a:solidFill>
                <a:latin typeface="Montserrat"/>
                <a:ea typeface="Montserrat"/>
                <a:cs typeface="Montserrat"/>
                <a:sym typeface="Montserrat"/>
              </a:rPr>
              <a:t>Estate Value exceeding $50,000 = $145,405</a:t>
            </a:r>
            <a:endParaRPr sz="2200">
              <a:solidFill>
                <a:schemeClr val="dk2"/>
              </a:solidFill>
              <a:latin typeface="Montserrat"/>
              <a:ea typeface="Montserrat"/>
              <a:cs typeface="Montserrat"/>
              <a:sym typeface="Montserrat"/>
            </a:endParaRPr>
          </a:p>
          <a:p>
            <a:pPr marL="457200" lvl="0" indent="-368300" algn="l" rtl="0">
              <a:lnSpc>
                <a:spcPct val="150000"/>
              </a:lnSpc>
              <a:spcBef>
                <a:spcPts val="0"/>
              </a:spcBef>
              <a:spcAft>
                <a:spcPts val="0"/>
              </a:spcAft>
              <a:buClr>
                <a:schemeClr val="dk2"/>
              </a:buClr>
              <a:buSzPts val="2200"/>
              <a:buFont typeface="Montserrat"/>
              <a:buChar char="●"/>
            </a:pPr>
            <a:r>
              <a:rPr lang="en" sz="2200">
                <a:solidFill>
                  <a:schemeClr val="dk2"/>
                </a:solidFill>
                <a:latin typeface="Montserrat"/>
                <a:ea typeface="Montserrat"/>
                <a:cs typeface="Montserrat"/>
                <a:sym typeface="Montserrat"/>
              </a:rPr>
              <a:t>Number of Full $1000s= 145 x $15 = $2,175</a:t>
            </a:r>
            <a:endParaRPr sz="2200">
              <a:solidFill>
                <a:schemeClr val="dk2"/>
              </a:solidFill>
              <a:latin typeface="Montserrat"/>
              <a:ea typeface="Montserrat"/>
              <a:cs typeface="Montserrat"/>
              <a:sym typeface="Montserrat"/>
            </a:endParaRPr>
          </a:p>
          <a:p>
            <a:pPr marL="457200" lvl="0" indent="-368300" algn="l" rtl="0">
              <a:lnSpc>
                <a:spcPct val="150000"/>
              </a:lnSpc>
              <a:spcBef>
                <a:spcPts val="0"/>
              </a:spcBef>
              <a:spcAft>
                <a:spcPts val="0"/>
              </a:spcAft>
              <a:buClr>
                <a:schemeClr val="dk2"/>
              </a:buClr>
              <a:buSzPts val="2200"/>
              <a:buFont typeface="Montserrat"/>
              <a:buChar char="●"/>
            </a:pPr>
            <a:r>
              <a:rPr lang="en" sz="2200">
                <a:solidFill>
                  <a:schemeClr val="dk2"/>
                </a:solidFill>
                <a:latin typeface="Montserrat"/>
                <a:ea typeface="Montserrat"/>
                <a:cs typeface="Montserrat"/>
                <a:sym typeface="Montserrat"/>
              </a:rPr>
              <a:t>Any balance &lt;$1000?  Yes </a:t>
            </a:r>
            <a:r>
              <a:rPr lang="en" sz="2200" b="1">
                <a:solidFill>
                  <a:schemeClr val="dk2"/>
                </a:solidFill>
                <a:latin typeface="Montserrat"/>
                <a:ea typeface="Montserrat"/>
                <a:cs typeface="Montserrat"/>
                <a:sym typeface="Montserrat"/>
              </a:rPr>
              <a:t>+</a:t>
            </a:r>
            <a:r>
              <a:rPr lang="en" sz="2200">
                <a:solidFill>
                  <a:schemeClr val="dk2"/>
                </a:solidFill>
                <a:latin typeface="Montserrat"/>
                <a:ea typeface="Montserrat"/>
                <a:cs typeface="Montserrat"/>
                <a:sym typeface="Montserrat"/>
              </a:rPr>
              <a:t> $15</a:t>
            </a:r>
            <a:endParaRPr sz="2200">
              <a:solidFill>
                <a:schemeClr val="dk2"/>
              </a:solidFill>
              <a:latin typeface="Montserrat"/>
              <a:ea typeface="Montserrat"/>
              <a:cs typeface="Montserrat"/>
              <a:sym typeface="Montserrat"/>
            </a:endParaRPr>
          </a:p>
          <a:p>
            <a:pPr marL="914400" lvl="1" indent="-368300" algn="l" rtl="0">
              <a:lnSpc>
                <a:spcPct val="150000"/>
              </a:lnSpc>
              <a:spcBef>
                <a:spcPts val="0"/>
              </a:spcBef>
              <a:spcAft>
                <a:spcPts val="0"/>
              </a:spcAft>
              <a:buClr>
                <a:schemeClr val="dk2"/>
              </a:buClr>
              <a:buSzPts val="2200"/>
              <a:buFont typeface="Montserrat"/>
              <a:buChar char="○"/>
            </a:pPr>
            <a:r>
              <a:rPr lang="en" sz="2200" b="1">
                <a:solidFill>
                  <a:schemeClr val="dk2"/>
                </a:solidFill>
                <a:latin typeface="Montserrat"/>
                <a:ea typeface="Montserrat"/>
                <a:cs typeface="Montserrat"/>
                <a:sym typeface="Montserrat"/>
              </a:rPr>
              <a:t>Total EAT = $2,190</a:t>
            </a:r>
            <a:endParaRPr sz="2200" b="1">
              <a:solidFill>
                <a:schemeClr val="dk2"/>
              </a:solidFill>
              <a:latin typeface="Montserrat"/>
              <a:ea typeface="Montserrat"/>
              <a:cs typeface="Montserrat"/>
              <a:sym typeface="Montserrat"/>
            </a:endParaRPr>
          </a:p>
        </p:txBody>
      </p:sp>
      <p:sp>
        <p:nvSpPr>
          <p:cNvPr id="98" name="Google Shape;98;p17"/>
          <p:cNvSpPr txBox="1"/>
          <p:nvPr/>
        </p:nvSpPr>
        <p:spPr>
          <a:xfrm>
            <a:off x="0" y="196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a:solidFill>
                  <a:srgbClr val="0080FF"/>
                </a:solidFill>
                <a:latin typeface="Montserrat"/>
                <a:ea typeface="Montserrat"/>
                <a:cs typeface="Montserrat"/>
                <a:sym typeface="Montserrat"/>
              </a:rPr>
              <a:t>Calculation of EAT </a:t>
            </a:r>
            <a:endParaRPr sz="2800" b="1">
              <a:solidFill>
                <a:srgbClr val="0080FF"/>
              </a:solidFill>
              <a:latin typeface="Montserrat"/>
              <a:ea typeface="Montserrat"/>
              <a:cs typeface="Montserrat"/>
              <a:sym typeface="Montserrat"/>
            </a:endParaRPr>
          </a:p>
          <a:p>
            <a:pPr marL="0" lvl="0" indent="0" algn="l" rtl="0">
              <a:spcBef>
                <a:spcPts val="0"/>
              </a:spcBef>
              <a:spcAft>
                <a:spcPts val="0"/>
              </a:spcAft>
              <a:buNone/>
            </a:pPr>
            <a:endParaRPr sz="2400" b="1">
              <a:solidFill>
                <a:srgbClr val="0080FF"/>
              </a:solidFill>
              <a:latin typeface="Montserrat"/>
              <a:ea typeface="Montserrat"/>
              <a:cs typeface="Montserrat"/>
              <a:sym typeface="Montserrat"/>
            </a:endParaRPr>
          </a:p>
        </p:txBody>
      </p:sp>
      <p:sp>
        <p:nvSpPr>
          <p:cNvPr id="99" name="Google Shape;99;p17"/>
          <p:cNvSpPr/>
          <p:nvPr/>
        </p:nvSpPr>
        <p:spPr>
          <a:xfrm>
            <a:off x="-27300" y="4706313"/>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00" name="Google Shape;100;p17"/>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cxnSp>
        <p:nvCxnSpPr>
          <p:cNvPr id="101" name="Google Shape;101;p17"/>
          <p:cNvCxnSpPr/>
          <p:nvPr/>
        </p:nvCxnSpPr>
        <p:spPr>
          <a:xfrm rot="10800000" flipH="1">
            <a:off x="2870200" y="698600"/>
            <a:ext cx="3390900" cy="12600"/>
          </a:xfrm>
          <a:prstGeom prst="straightConnector1">
            <a:avLst/>
          </a:prstGeom>
          <a:noFill/>
          <a:ln w="76200" cap="flat" cmpd="sng">
            <a:solidFill>
              <a:srgbClr val="0080FF"/>
            </a:solidFill>
            <a:prstDash val="solid"/>
            <a:round/>
            <a:headEnd type="none" w="med" len="med"/>
            <a:tailEnd type="none" w="med" len="med"/>
          </a:ln>
        </p:spPr>
      </p:cxnSp>
      <p:sp>
        <p:nvSpPr>
          <p:cNvPr id="102" name="Google Shape;102;p17"/>
          <p:cNvSpPr/>
          <p:nvPr/>
        </p:nvSpPr>
        <p:spPr>
          <a:xfrm>
            <a:off x="6969900" y="2672125"/>
            <a:ext cx="1894800" cy="18237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03" name="Google Shape;103;p17"/>
          <p:cNvPicPr preferRelativeResize="0"/>
          <p:nvPr/>
        </p:nvPicPr>
        <p:blipFill>
          <a:blip r:embed="rId4">
            <a:alphaModFix/>
          </a:blip>
          <a:stretch>
            <a:fillRect/>
          </a:stretch>
        </p:blipFill>
        <p:spPr>
          <a:xfrm>
            <a:off x="7222873" y="2889548"/>
            <a:ext cx="1388875" cy="13888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7"/>
        <p:cNvGrpSpPr/>
        <p:nvPr/>
      </p:nvGrpSpPr>
      <p:grpSpPr>
        <a:xfrm>
          <a:off x="0" y="0"/>
          <a:ext cx="0" cy="0"/>
          <a:chOff x="0" y="0"/>
          <a:chExt cx="0" cy="0"/>
        </a:xfrm>
      </p:grpSpPr>
      <p:sp>
        <p:nvSpPr>
          <p:cNvPr id="108" name="Google Shape;108;p18"/>
          <p:cNvSpPr txBox="1"/>
          <p:nvPr/>
        </p:nvSpPr>
        <p:spPr>
          <a:xfrm>
            <a:off x="2311400" y="1006075"/>
            <a:ext cx="6438900" cy="34308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spAutoFit/>
          </a:bodyPr>
          <a:lstStyle/>
          <a:p>
            <a:pPr marL="457200" lvl="0" indent="-342900" algn="l" rtl="0">
              <a:lnSpc>
                <a:spcPct val="115000"/>
              </a:lnSpc>
              <a:spcBef>
                <a:spcPts val="0"/>
              </a:spcBef>
              <a:spcAft>
                <a:spcPts val="0"/>
              </a:spcAft>
              <a:buClr>
                <a:schemeClr val="dk2"/>
              </a:buClr>
              <a:buSzPts val="1800"/>
              <a:buFont typeface="Montserrat"/>
              <a:buChar char="●"/>
            </a:pPr>
            <a:r>
              <a:rPr lang="en" sz="1800">
                <a:solidFill>
                  <a:schemeClr val="dk2"/>
                </a:solidFill>
                <a:latin typeface="Montserrat"/>
                <a:ea typeface="Montserrat"/>
                <a:cs typeface="Montserrat"/>
                <a:sym typeface="Montserrat"/>
              </a:rPr>
              <a:t>Within 180 days of the issuance of the Certificate of Appointment, the estate trustee must file an Estate Information Return with the Ministry.</a:t>
            </a:r>
            <a:endParaRPr sz="1800">
              <a:solidFill>
                <a:schemeClr val="dk2"/>
              </a:solidFill>
              <a:latin typeface="Montserrat"/>
              <a:ea typeface="Montserrat"/>
              <a:cs typeface="Montserrat"/>
              <a:sym typeface="Montserrat"/>
            </a:endParaRPr>
          </a:p>
          <a:p>
            <a:pPr marL="457200" lvl="0" indent="0" algn="l" rtl="0">
              <a:lnSpc>
                <a:spcPct val="100000"/>
              </a:lnSpc>
              <a:spcBef>
                <a:spcPts val="1000"/>
              </a:spcBef>
              <a:spcAft>
                <a:spcPts val="0"/>
              </a:spcAft>
              <a:buNone/>
            </a:pPr>
            <a:endParaRPr sz="1800">
              <a:solidFill>
                <a:schemeClr val="dk2"/>
              </a:solidFill>
              <a:latin typeface="Montserrat"/>
              <a:ea typeface="Montserrat"/>
              <a:cs typeface="Montserrat"/>
              <a:sym typeface="Montserrat"/>
            </a:endParaRPr>
          </a:p>
          <a:p>
            <a:pPr marL="457200" lvl="0" indent="-342900" algn="l" rtl="0">
              <a:lnSpc>
                <a:spcPct val="115000"/>
              </a:lnSpc>
              <a:spcBef>
                <a:spcPts val="1000"/>
              </a:spcBef>
              <a:spcAft>
                <a:spcPts val="0"/>
              </a:spcAft>
              <a:buClr>
                <a:schemeClr val="dk2"/>
              </a:buClr>
              <a:buSzPts val="1800"/>
              <a:buFont typeface="Montserrat"/>
              <a:buChar char="●"/>
            </a:pPr>
            <a:r>
              <a:rPr lang="en" sz="1800">
                <a:solidFill>
                  <a:schemeClr val="dk2"/>
                </a:solidFill>
                <a:latin typeface="Montserrat"/>
                <a:ea typeface="Montserrat"/>
                <a:cs typeface="Montserrat"/>
                <a:sym typeface="Montserrat"/>
              </a:rPr>
              <a:t>Contains detailed information about the assets that comprised the valuation on the application</a:t>
            </a:r>
            <a:endParaRPr sz="1800">
              <a:solidFill>
                <a:schemeClr val="dk2"/>
              </a:solidFill>
              <a:latin typeface="Montserrat"/>
              <a:ea typeface="Montserrat"/>
              <a:cs typeface="Montserrat"/>
              <a:sym typeface="Montserrat"/>
            </a:endParaRPr>
          </a:p>
          <a:p>
            <a:pPr marL="457200" lvl="0" indent="0" algn="l" rtl="0">
              <a:lnSpc>
                <a:spcPct val="115000"/>
              </a:lnSpc>
              <a:spcBef>
                <a:spcPts val="1000"/>
              </a:spcBef>
              <a:spcAft>
                <a:spcPts val="0"/>
              </a:spcAft>
              <a:buNone/>
            </a:pPr>
            <a:endParaRPr sz="1800">
              <a:solidFill>
                <a:schemeClr val="dk2"/>
              </a:solidFill>
              <a:latin typeface="Montserrat"/>
              <a:ea typeface="Montserrat"/>
              <a:cs typeface="Montserrat"/>
              <a:sym typeface="Montserrat"/>
            </a:endParaRPr>
          </a:p>
          <a:p>
            <a:pPr marL="457200" lvl="0" indent="-342900" algn="l" rtl="0">
              <a:lnSpc>
                <a:spcPct val="115000"/>
              </a:lnSpc>
              <a:spcBef>
                <a:spcPts val="600"/>
              </a:spcBef>
              <a:spcAft>
                <a:spcPts val="0"/>
              </a:spcAft>
              <a:buClr>
                <a:schemeClr val="dk2"/>
              </a:buClr>
              <a:buSzPts val="1800"/>
              <a:buFont typeface="Montserrat"/>
              <a:buChar char="●"/>
            </a:pPr>
            <a:r>
              <a:rPr lang="en" sz="1800">
                <a:solidFill>
                  <a:schemeClr val="dk2"/>
                </a:solidFill>
                <a:latin typeface="Montserrat"/>
                <a:ea typeface="Montserrat"/>
                <a:cs typeface="Montserrat"/>
                <a:sym typeface="Montserrat"/>
              </a:rPr>
              <a:t>Continuing obligation to update any errors within 60 days of becoming aware</a:t>
            </a:r>
            <a:endParaRPr sz="1800">
              <a:solidFill>
                <a:srgbClr val="505050"/>
              </a:solidFill>
              <a:highlight>
                <a:srgbClr val="FFFFFF"/>
              </a:highlight>
            </a:endParaRPr>
          </a:p>
        </p:txBody>
      </p:sp>
      <p:sp>
        <p:nvSpPr>
          <p:cNvPr id="109" name="Google Shape;109;p18"/>
          <p:cNvSpPr txBox="1"/>
          <p:nvPr/>
        </p:nvSpPr>
        <p:spPr>
          <a:xfrm>
            <a:off x="0" y="196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a:solidFill>
                  <a:srgbClr val="0080FF"/>
                </a:solidFill>
                <a:latin typeface="Montserrat"/>
                <a:ea typeface="Montserrat"/>
                <a:cs typeface="Montserrat"/>
                <a:sym typeface="Montserrat"/>
              </a:rPr>
              <a:t>Estate Information Return </a:t>
            </a:r>
            <a:endParaRPr sz="2800" b="1">
              <a:solidFill>
                <a:srgbClr val="0080FF"/>
              </a:solidFill>
              <a:latin typeface="Montserrat"/>
              <a:ea typeface="Montserrat"/>
              <a:cs typeface="Montserrat"/>
              <a:sym typeface="Montserrat"/>
            </a:endParaRPr>
          </a:p>
          <a:p>
            <a:pPr marL="0" lvl="0" indent="0" algn="l" rtl="0">
              <a:spcBef>
                <a:spcPts val="0"/>
              </a:spcBef>
              <a:spcAft>
                <a:spcPts val="0"/>
              </a:spcAft>
              <a:buNone/>
            </a:pPr>
            <a:endParaRPr sz="2400" b="1">
              <a:solidFill>
                <a:srgbClr val="0080FF"/>
              </a:solidFill>
              <a:latin typeface="Montserrat"/>
              <a:ea typeface="Montserrat"/>
              <a:cs typeface="Montserrat"/>
              <a:sym typeface="Montserrat"/>
            </a:endParaRPr>
          </a:p>
        </p:txBody>
      </p:sp>
      <p:sp>
        <p:nvSpPr>
          <p:cNvPr id="110" name="Google Shape;110;p18"/>
          <p:cNvSpPr/>
          <p:nvPr/>
        </p:nvSpPr>
        <p:spPr>
          <a:xfrm>
            <a:off x="-27300" y="4706313"/>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11" name="Google Shape;111;p18"/>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cxnSp>
        <p:nvCxnSpPr>
          <p:cNvPr id="112" name="Google Shape;112;p18"/>
          <p:cNvCxnSpPr/>
          <p:nvPr/>
        </p:nvCxnSpPr>
        <p:spPr>
          <a:xfrm>
            <a:off x="2133600" y="711200"/>
            <a:ext cx="4940400" cy="12600"/>
          </a:xfrm>
          <a:prstGeom prst="straightConnector1">
            <a:avLst/>
          </a:prstGeom>
          <a:noFill/>
          <a:ln w="76200" cap="flat" cmpd="sng">
            <a:solidFill>
              <a:srgbClr val="0080FF"/>
            </a:solidFill>
            <a:prstDash val="solid"/>
            <a:round/>
            <a:headEnd type="none" w="med" len="med"/>
            <a:tailEnd type="none" w="med" len="med"/>
          </a:ln>
        </p:spPr>
      </p:cxnSp>
      <p:sp>
        <p:nvSpPr>
          <p:cNvPr id="113" name="Google Shape;113;p18"/>
          <p:cNvSpPr/>
          <p:nvPr/>
        </p:nvSpPr>
        <p:spPr>
          <a:xfrm>
            <a:off x="158900" y="1663700"/>
            <a:ext cx="2082600" cy="19902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14" name="Google Shape;114;p18"/>
          <p:cNvPicPr preferRelativeResize="0"/>
          <p:nvPr/>
        </p:nvPicPr>
        <p:blipFill>
          <a:blip r:embed="rId4">
            <a:alphaModFix/>
          </a:blip>
          <a:stretch>
            <a:fillRect/>
          </a:stretch>
        </p:blipFill>
        <p:spPr>
          <a:xfrm>
            <a:off x="470200" y="1928800"/>
            <a:ext cx="1460000" cy="1460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8"/>
        <p:cNvGrpSpPr/>
        <p:nvPr/>
      </p:nvGrpSpPr>
      <p:grpSpPr>
        <a:xfrm>
          <a:off x="0" y="0"/>
          <a:ext cx="0" cy="0"/>
          <a:chOff x="0" y="0"/>
          <a:chExt cx="0" cy="0"/>
        </a:xfrm>
      </p:grpSpPr>
      <p:sp>
        <p:nvSpPr>
          <p:cNvPr id="119" name="Google Shape;119;p19"/>
          <p:cNvSpPr txBox="1"/>
          <p:nvPr/>
        </p:nvSpPr>
        <p:spPr>
          <a:xfrm>
            <a:off x="342900" y="974425"/>
            <a:ext cx="6832500" cy="34941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en" sz="1500">
                <a:solidFill>
                  <a:schemeClr val="dk2"/>
                </a:solidFill>
                <a:latin typeface="Montserrat"/>
                <a:ea typeface="Montserrat"/>
                <a:cs typeface="Montserrat"/>
                <a:sym typeface="Montserrat"/>
              </a:rPr>
              <a:t>If the applicant is only able to estimate the value of the estate, the applicant shall give the undertaking when making the application.</a:t>
            </a:r>
            <a:endParaRPr sz="1500" b="1" u="sng">
              <a:solidFill>
                <a:schemeClr val="dk2"/>
              </a:solidFill>
              <a:latin typeface="Montserrat"/>
              <a:ea typeface="Montserrat"/>
              <a:cs typeface="Montserrat"/>
              <a:sym typeface="Montserrat"/>
            </a:endParaRPr>
          </a:p>
          <a:p>
            <a:pPr marL="0" lvl="0" indent="0" algn="l" rtl="0">
              <a:lnSpc>
                <a:spcPct val="150000"/>
              </a:lnSpc>
              <a:spcBef>
                <a:spcPts val="1500"/>
              </a:spcBef>
              <a:spcAft>
                <a:spcPts val="0"/>
              </a:spcAft>
              <a:buNone/>
            </a:pPr>
            <a:r>
              <a:rPr lang="en" sz="1500" b="1" u="sng">
                <a:solidFill>
                  <a:schemeClr val="dk2"/>
                </a:solidFill>
                <a:latin typeface="Montserrat"/>
                <a:ea typeface="Montserrat"/>
                <a:cs typeface="Montserrat"/>
                <a:sym typeface="Montserrat"/>
              </a:rPr>
              <a:t>Undertaking </a:t>
            </a:r>
            <a:endParaRPr sz="1500" b="1" u="sng">
              <a:solidFill>
                <a:schemeClr val="dk2"/>
              </a:solidFill>
              <a:latin typeface="Montserrat"/>
              <a:ea typeface="Montserrat"/>
              <a:cs typeface="Montserrat"/>
              <a:sym typeface="Montserrat"/>
            </a:endParaRPr>
          </a:p>
          <a:p>
            <a:pPr marL="0" lvl="0" indent="0" algn="l" rtl="0">
              <a:lnSpc>
                <a:spcPct val="150000"/>
              </a:lnSpc>
              <a:spcBef>
                <a:spcPts val="1500"/>
              </a:spcBef>
              <a:spcAft>
                <a:spcPts val="0"/>
              </a:spcAft>
              <a:buNone/>
            </a:pPr>
            <a:r>
              <a:rPr lang="en" sz="1500">
                <a:solidFill>
                  <a:schemeClr val="dk2"/>
                </a:solidFill>
                <a:latin typeface="Montserrat"/>
                <a:ea typeface="Montserrat"/>
                <a:cs typeface="Montserrat"/>
                <a:sym typeface="Montserrat"/>
              </a:rPr>
              <a:t>Provide the Court within six months after giving the undertaking,</a:t>
            </a:r>
            <a:endParaRPr sz="1500">
              <a:solidFill>
                <a:schemeClr val="dk2"/>
              </a:solidFill>
              <a:latin typeface="Montserrat"/>
              <a:ea typeface="Montserrat"/>
              <a:cs typeface="Montserrat"/>
              <a:sym typeface="Montserrat"/>
            </a:endParaRPr>
          </a:p>
          <a:p>
            <a:pPr marL="914400" lvl="0" indent="-228600" algn="l" rtl="0">
              <a:lnSpc>
                <a:spcPct val="150000"/>
              </a:lnSpc>
              <a:spcBef>
                <a:spcPts val="1500"/>
              </a:spcBef>
              <a:spcAft>
                <a:spcPts val="0"/>
              </a:spcAft>
              <a:buClr>
                <a:schemeClr val="dk1"/>
              </a:buClr>
              <a:buSzPts val="1100"/>
              <a:buFont typeface="Arial"/>
              <a:buNone/>
            </a:pPr>
            <a:r>
              <a:rPr lang="en" sz="1500" b="1">
                <a:solidFill>
                  <a:schemeClr val="dk2"/>
                </a:solidFill>
                <a:latin typeface="Montserrat"/>
                <a:ea typeface="Montserrat"/>
                <a:cs typeface="Montserrat"/>
                <a:sym typeface="Montserrat"/>
              </a:rPr>
              <a:t>(a) </a:t>
            </a:r>
            <a:r>
              <a:rPr lang="en" sz="1500">
                <a:solidFill>
                  <a:schemeClr val="dk2"/>
                </a:solidFill>
                <a:latin typeface="Montserrat"/>
                <a:ea typeface="Montserrat"/>
                <a:cs typeface="Montserrat"/>
                <a:sym typeface="Montserrat"/>
              </a:rPr>
              <a:t>file a sworn statement of the actual total value of the estate; and</a:t>
            </a:r>
            <a:endParaRPr sz="1500">
              <a:solidFill>
                <a:schemeClr val="dk2"/>
              </a:solidFill>
              <a:latin typeface="Montserrat"/>
              <a:ea typeface="Montserrat"/>
              <a:cs typeface="Montserrat"/>
              <a:sym typeface="Montserrat"/>
            </a:endParaRPr>
          </a:p>
          <a:p>
            <a:pPr marL="914400" lvl="0" indent="-228600" algn="l" rtl="0">
              <a:lnSpc>
                <a:spcPct val="150000"/>
              </a:lnSpc>
              <a:spcBef>
                <a:spcPts val="600"/>
              </a:spcBef>
              <a:spcAft>
                <a:spcPts val="600"/>
              </a:spcAft>
              <a:buClr>
                <a:schemeClr val="dk1"/>
              </a:buClr>
              <a:buSzPts val="1100"/>
              <a:buFont typeface="Arial"/>
              <a:buNone/>
            </a:pPr>
            <a:r>
              <a:rPr lang="en" sz="1500" b="1">
                <a:solidFill>
                  <a:schemeClr val="dk2"/>
                </a:solidFill>
                <a:latin typeface="Montserrat"/>
                <a:ea typeface="Montserrat"/>
                <a:cs typeface="Montserrat"/>
                <a:sym typeface="Montserrat"/>
              </a:rPr>
              <a:t>(b)</a:t>
            </a:r>
            <a:r>
              <a:rPr lang="en" sz="1500">
                <a:solidFill>
                  <a:schemeClr val="dk2"/>
                </a:solidFill>
                <a:latin typeface="Montserrat"/>
                <a:ea typeface="Montserrat"/>
                <a:cs typeface="Montserrat"/>
                <a:sym typeface="Montserrat"/>
              </a:rPr>
              <a:t> pay any additional tax payable under this Act if the actual value is higher than the estimated value.</a:t>
            </a:r>
            <a:endParaRPr sz="1500">
              <a:solidFill>
                <a:schemeClr val="dk2"/>
              </a:solidFill>
              <a:latin typeface="Montserrat"/>
              <a:ea typeface="Montserrat"/>
              <a:cs typeface="Montserrat"/>
              <a:sym typeface="Montserrat"/>
            </a:endParaRPr>
          </a:p>
        </p:txBody>
      </p:sp>
      <p:sp>
        <p:nvSpPr>
          <p:cNvPr id="120" name="Google Shape;120;p19"/>
          <p:cNvSpPr txBox="1"/>
          <p:nvPr/>
        </p:nvSpPr>
        <p:spPr>
          <a:xfrm>
            <a:off x="0" y="196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a:solidFill>
                  <a:srgbClr val="0080FF"/>
                </a:solidFill>
                <a:latin typeface="Montserrat"/>
                <a:ea typeface="Montserrat"/>
                <a:cs typeface="Montserrat"/>
                <a:sym typeface="Montserrat"/>
              </a:rPr>
              <a:t>Estimates and Undertakings </a:t>
            </a:r>
            <a:endParaRPr sz="2800" b="1">
              <a:solidFill>
                <a:srgbClr val="0080FF"/>
              </a:solidFill>
              <a:latin typeface="Montserrat"/>
              <a:ea typeface="Montserrat"/>
              <a:cs typeface="Montserrat"/>
              <a:sym typeface="Montserrat"/>
            </a:endParaRPr>
          </a:p>
          <a:p>
            <a:pPr marL="0" lvl="0" indent="0" algn="l" rtl="0">
              <a:spcBef>
                <a:spcPts val="0"/>
              </a:spcBef>
              <a:spcAft>
                <a:spcPts val="0"/>
              </a:spcAft>
              <a:buNone/>
            </a:pPr>
            <a:endParaRPr sz="2400" b="1">
              <a:solidFill>
                <a:srgbClr val="0080FF"/>
              </a:solidFill>
              <a:latin typeface="Montserrat"/>
              <a:ea typeface="Montserrat"/>
              <a:cs typeface="Montserrat"/>
              <a:sym typeface="Montserrat"/>
            </a:endParaRPr>
          </a:p>
        </p:txBody>
      </p:sp>
      <p:sp>
        <p:nvSpPr>
          <p:cNvPr id="121" name="Google Shape;121;p19"/>
          <p:cNvSpPr/>
          <p:nvPr/>
        </p:nvSpPr>
        <p:spPr>
          <a:xfrm>
            <a:off x="-27300" y="4706313"/>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22" name="Google Shape;122;p19"/>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cxnSp>
        <p:nvCxnSpPr>
          <p:cNvPr id="123" name="Google Shape;123;p19"/>
          <p:cNvCxnSpPr/>
          <p:nvPr/>
        </p:nvCxnSpPr>
        <p:spPr>
          <a:xfrm>
            <a:off x="1905000" y="698500"/>
            <a:ext cx="5334000" cy="12600"/>
          </a:xfrm>
          <a:prstGeom prst="straightConnector1">
            <a:avLst/>
          </a:prstGeom>
          <a:noFill/>
          <a:ln w="76200" cap="flat" cmpd="sng">
            <a:solidFill>
              <a:srgbClr val="0080FF"/>
            </a:solidFill>
            <a:prstDash val="solid"/>
            <a:round/>
            <a:headEnd type="none" w="med" len="med"/>
            <a:tailEnd type="none" w="med" len="med"/>
          </a:ln>
        </p:spPr>
      </p:cxnSp>
      <p:sp>
        <p:nvSpPr>
          <p:cNvPr id="124" name="Google Shape;124;p19"/>
          <p:cNvSpPr/>
          <p:nvPr/>
        </p:nvSpPr>
        <p:spPr>
          <a:xfrm>
            <a:off x="7086700" y="2796775"/>
            <a:ext cx="1803300" cy="17526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25" name="Google Shape;125;p19"/>
          <p:cNvPicPr preferRelativeResize="0"/>
          <p:nvPr/>
        </p:nvPicPr>
        <p:blipFill>
          <a:blip r:embed="rId4">
            <a:alphaModFix/>
          </a:blip>
          <a:stretch>
            <a:fillRect/>
          </a:stretch>
        </p:blipFill>
        <p:spPr>
          <a:xfrm>
            <a:off x="7293913" y="2978638"/>
            <a:ext cx="1388876" cy="138887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9"/>
        <p:cNvGrpSpPr/>
        <p:nvPr/>
      </p:nvGrpSpPr>
      <p:grpSpPr>
        <a:xfrm>
          <a:off x="0" y="0"/>
          <a:ext cx="0" cy="0"/>
          <a:chOff x="0" y="0"/>
          <a:chExt cx="0" cy="0"/>
        </a:xfrm>
      </p:grpSpPr>
      <p:sp>
        <p:nvSpPr>
          <p:cNvPr id="130" name="Google Shape;130;p20"/>
          <p:cNvSpPr txBox="1"/>
          <p:nvPr/>
        </p:nvSpPr>
        <p:spPr>
          <a:xfrm>
            <a:off x="2425700" y="951463"/>
            <a:ext cx="6387900" cy="32253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spAutoFit/>
          </a:bodyPr>
          <a:lstStyle/>
          <a:p>
            <a:pPr marL="457200" lvl="0" indent="-330200" algn="l" rtl="0">
              <a:lnSpc>
                <a:spcPct val="115000"/>
              </a:lnSpc>
              <a:spcBef>
                <a:spcPts val="0"/>
              </a:spcBef>
              <a:spcAft>
                <a:spcPts val="0"/>
              </a:spcAft>
              <a:buClr>
                <a:schemeClr val="dk2"/>
              </a:buClr>
              <a:buSzPts val="1600"/>
              <a:buFont typeface="Montserrat"/>
              <a:buChar char="●"/>
            </a:pPr>
            <a:r>
              <a:rPr lang="en" sz="1600">
                <a:solidFill>
                  <a:schemeClr val="dk2"/>
                </a:solidFill>
                <a:latin typeface="Montserrat"/>
                <a:ea typeface="Montserrat"/>
                <a:cs typeface="Montserrat"/>
                <a:sym typeface="Montserrat"/>
              </a:rPr>
              <a:t>If based on estimate, the estate representative shall, no later than 60 days after fulfilling the undertaking, give the Minister a revised return with particulars about the fulfilment of the undertaking and any additional tax paid.</a:t>
            </a:r>
            <a:endParaRPr sz="1600">
              <a:solidFill>
                <a:schemeClr val="dk2"/>
              </a:solidFill>
              <a:latin typeface="Montserrat"/>
              <a:ea typeface="Montserrat"/>
              <a:cs typeface="Montserrat"/>
              <a:sym typeface="Montserrat"/>
            </a:endParaRPr>
          </a:p>
          <a:p>
            <a:pPr marL="457200" lvl="0" indent="0" algn="l" rtl="0">
              <a:lnSpc>
                <a:spcPct val="100000"/>
              </a:lnSpc>
              <a:spcBef>
                <a:spcPts val="1000"/>
              </a:spcBef>
              <a:spcAft>
                <a:spcPts val="0"/>
              </a:spcAft>
              <a:buNone/>
            </a:pPr>
            <a:endParaRPr sz="1600">
              <a:solidFill>
                <a:schemeClr val="dk2"/>
              </a:solidFill>
              <a:latin typeface="Montserrat"/>
              <a:ea typeface="Montserrat"/>
              <a:cs typeface="Montserrat"/>
              <a:sym typeface="Montserrat"/>
            </a:endParaRPr>
          </a:p>
          <a:p>
            <a:pPr marL="457200" lvl="0" indent="-330200" algn="l" rtl="0">
              <a:lnSpc>
                <a:spcPct val="115000"/>
              </a:lnSpc>
              <a:spcBef>
                <a:spcPts val="1200"/>
              </a:spcBef>
              <a:spcAft>
                <a:spcPts val="1000"/>
              </a:spcAft>
              <a:buClr>
                <a:schemeClr val="dk2"/>
              </a:buClr>
              <a:buSzPts val="1600"/>
              <a:buFont typeface="Montserrat"/>
              <a:buChar char="●"/>
            </a:pPr>
            <a:r>
              <a:rPr lang="en" sz="1600">
                <a:solidFill>
                  <a:schemeClr val="dk2"/>
                </a:solidFill>
                <a:latin typeface="Montserrat"/>
                <a:ea typeface="Montserrat"/>
                <a:cs typeface="Montserrat"/>
                <a:sym typeface="Montserrat"/>
              </a:rPr>
              <a:t>If the amount deposited is based upon an estimated value, and if the estimated value of the estate is greater than the actual value subsequently ascertained, the amount referable to the difference shall be refunded.</a:t>
            </a:r>
            <a:endParaRPr sz="2600">
              <a:solidFill>
                <a:schemeClr val="dk2"/>
              </a:solidFill>
              <a:latin typeface="Montserrat"/>
              <a:ea typeface="Montserrat"/>
              <a:cs typeface="Montserrat"/>
              <a:sym typeface="Montserrat"/>
            </a:endParaRPr>
          </a:p>
        </p:txBody>
      </p:sp>
      <p:sp>
        <p:nvSpPr>
          <p:cNvPr id="131" name="Google Shape;131;p20"/>
          <p:cNvSpPr txBox="1"/>
          <p:nvPr/>
        </p:nvSpPr>
        <p:spPr>
          <a:xfrm>
            <a:off x="0" y="196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a:solidFill>
                  <a:srgbClr val="0080FF"/>
                </a:solidFill>
                <a:latin typeface="Montserrat"/>
                <a:ea typeface="Montserrat"/>
                <a:cs typeface="Montserrat"/>
                <a:sym typeface="Montserrat"/>
              </a:rPr>
              <a:t>Refiling and Refunds </a:t>
            </a:r>
            <a:endParaRPr sz="2800" b="1">
              <a:solidFill>
                <a:srgbClr val="0080FF"/>
              </a:solidFill>
              <a:latin typeface="Montserrat"/>
              <a:ea typeface="Montserrat"/>
              <a:cs typeface="Montserrat"/>
              <a:sym typeface="Montserrat"/>
            </a:endParaRPr>
          </a:p>
          <a:p>
            <a:pPr marL="0" lvl="0" indent="0" algn="l" rtl="0">
              <a:spcBef>
                <a:spcPts val="0"/>
              </a:spcBef>
              <a:spcAft>
                <a:spcPts val="0"/>
              </a:spcAft>
              <a:buNone/>
            </a:pPr>
            <a:endParaRPr sz="2400" b="1">
              <a:solidFill>
                <a:srgbClr val="0080FF"/>
              </a:solidFill>
              <a:latin typeface="Montserrat"/>
              <a:ea typeface="Montserrat"/>
              <a:cs typeface="Montserrat"/>
              <a:sym typeface="Montserrat"/>
            </a:endParaRPr>
          </a:p>
        </p:txBody>
      </p:sp>
      <p:sp>
        <p:nvSpPr>
          <p:cNvPr id="132" name="Google Shape;132;p20"/>
          <p:cNvSpPr/>
          <p:nvPr/>
        </p:nvSpPr>
        <p:spPr>
          <a:xfrm>
            <a:off x="-27300" y="4706313"/>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3" name="Google Shape;133;p20"/>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cxnSp>
        <p:nvCxnSpPr>
          <p:cNvPr id="134" name="Google Shape;134;p20"/>
          <p:cNvCxnSpPr/>
          <p:nvPr/>
        </p:nvCxnSpPr>
        <p:spPr>
          <a:xfrm>
            <a:off x="2590800" y="698500"/>
            <a:ext cx="3975000" cy="12600"/>
          </a:xfrm>
          <a:prstGeom prst="straightConnector1">
            <a:avLst/>
          </a:prstGeom>
          <a:noFill/>
          <a:ln w="76200" cap="flat" cmpd="sng">
            <a:solidFill>
              <a:srgbClr val="0080FF"/>
            </a:solidFill>
            <a:prstDash val="solid"/>
            <a:round/>
            <a:headEnd type="none" w="med" len="med"/>
            <a:tailEnd type="none" w="med" len="med"/>
          </a:ln>
        </p:spPr>
      </p:cxnSp>
      <p:sp>
        <p:nvSpPr>
          <p:cNvPr id="135" name="Google Shape;135;p20"/>
          <p:cNvSpPr/>
          <p:nvPr/>
        </p:nvSpPr>
        <p:spPr>
          <a:xfrm>
            <a:off x="266950" y="1576650"/>
            <a:ext cx="2082600" cy="19902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6" name="Google Shape;136;p20"/>
          <p:cNvPicPr preferRelativeResize="0"/>
          <p:nvPr/>
        </p:nvPicPr>
        <p:blipFill>
          <a:blip r:embed="rId4">
            <a:alphaModFix/>
          </a:blip>
          <a:stretch>
            <a:fillRect/>
          </a:stretch>
        </p:blipFill>
        <p:spPr>
          <a:xfrm>
            <a:off x="489100" y="1752600"/>
            <a:ext cx="1638300" cy="16383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0"/>
        <p:cNvGrpSpPr/>
        <p:nvPr/>
      </p:nvGrpSpPr>
      <p:grpSpPr>
        <a:xfrm>
          <a:off x="0" y="0"/>
          <a:ext cx="0" cy="0"/>
          <a:chOff x="0" y="0"/>
          <a:chExt cx="0" cy="0"/>
        </a:xfrm>
      </p:grpSpPr>
      <p:sp>
        <p:nvSpPr>
          <p:cNvPr id="141" name="Google Shape;141;p21"/>
          <p:cNvSpPr txBox="1"/>
          <p:nvPr/>
        </p:nvSpPr>
        <p:spPr>
          <a:xfrm>
            <a:off x="393700" y="957000"/>
            <a:ext cx="6413400" cy="34272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spAutoFit/>
          </a:bodyPr>
          <a:lstStyle/>
          <a:p>
            <a:pPr marL="457200" lvl="0" indent="-330200" algn="l" rtl="0">
              <a:lnSpc>
                <a:spcPct val="150000"/>
              </a:lnSpc>
              <a:spcBef>
                <a:spcPts val="1200"/>
              </a:spcBef>
              <a:spcAft>
                <a:spcPts val="0"/>
              </a:spcAft>
              <a:buClr>
                <a:schemeClr val="dk2"/>
              </a:buClr>
              <a:buSzPts val="1600"/>
              <a:buFont typeface="Montserrat"/>
              <a:buChar char="●"/>
            </a:pPr>
            <a:r>
              <a:rPr lang="en" sz="1600">
                <a:solidFill>
                  <a:schemeClr val="dk2"/>
                </a:solidFill>
                <a:latin typeface="Montserrat"/>
                <a:ea typeface="Montserrat"/>
                <a:cs typeface="Montserrat"/>
                <a:sym typeface="Montserrat"/>
              </a:rPr>
              <a:t>Value of all “the property that belonged to the deceased at the time of his or her death”</a:t>
            </a:r>
            <a:endParaRPr sz="1600">
              <a:solidFill>
                <a:schemeClr val="dk2"/>
              </a:solidFill>
              <a:latin typeface="Montserrat"/>
              <a:ea typeface="Montserrat"/>
              <a:cs typeface="Montserrat"/>
              <a:sym typeface="Montserrat"/>
            </a:endParaRPr>
          </a:p>
          <a:p>
            <a:pPr marL="1371600" lvl="0" indent="-330200" algn="l" rtl="0">
              <a:lnSpc>
                <a:spcPct val="150000"/>
              </a:lnSpc>
              <a:spcBef>
                <a:spcPts val="1000"/>
              </a:spcBef>
              <a:spcAft>
                <a:spcPts val="0"/>
              </a:spcAft>
              <a:buClr>
                <a:schemeClr val="dk2"/>
              </a:buClr>
              <a:buSzPts val="1600"/>
              <a:buFont typeface="Montserrat"/>
              <a:buAutoNum type="arabicPeriod"/>
            </a:pPr>
            <a:r>
              <a:rPr lang="en" sz="1600">
                <a:solidFill>
                  <a:schemeClr val="dk2"/>
                </a:solidFill>
                <a:latin typeface="Montserrat"/>
                <a:ea typeface="Montserrat"/>
                <a:cs typeface="Montserrat"/>
                <a:sym typeface="Montserrat"/>
              </a:rPr>
              <a:t>Fair Market Value</a:t>
            </a:r>
            <a:endParaRPr sz="1600">
              <a:solidFill>
                <a:schemeClr val="dk2"/>
              </a:solidFill>
              <a:latin typeface="Montserrat"/>
              <a:ea typeface="Montserrat"/>
              <a:cs typeface="Montserrat"/>
              <a:sym typeface="Montserrat"/>
            </a:endParaRPr>
          </a:p>
          <a:p>
            <a:pPr marL="1371600" lvl="0" indent="-330200" algn="l" rtl="0">
              <a:lnSpc>
                <a:spcPct val="150000"/>
              </a:lnSpc>
              <a:spcBef>
                <a:spcPts val="0"/>
              </a:spcBef>
              <a:spcAft>
                <a:spcPts val="0"/>
              </a:spcAft>
              <a:buClr>
                <a:schemeClr val="dk2"/>
              </a:buClr>
              <a:buSzPts val="1600"/>
              <a:buFont typeface="Montserrat"/>
              <a:buAutoNum type="arabicPeriod"/>
            </a:pPr>
            <a:r>
              <a:rPr lang="en" sz="1600">
                <a:solidFill>
                  <a:schemeClr val="dk2"/>
                </a:solidFill>
                <a:latin typeface="Montserrat"/>
                <a:ea typeface="Montserrat"/>
                <a:cs typeface="Montserrat"/>
                <a:sym typeface="Montserrat"/>
              </a:rPr>
              <a:t>Date of Death Valuation</a:t>
            </a:r>
            <a:endParaRPr sz="1600">
              <a:solidFill>
                <a:schemeClr val="dk2"/>
              </a:solidFill>
              <a:latin typeface="Montserrat"/>
              <a:ea typeface="Montserrat"/>
              <a:cs typeface="Montserrat"/>
              <a:sym typeface="Montserrat"/>
            </a:endParaRPr>
          </a:p>
          <a:p>
            <a:pPr marL="457200" lvl="0" indent="-330200" algn="l" rtl="0">
              <a:lnSpc>
                <a:spcPct val="150000"/>
              </a:lnSpc>
              <a:spcBef>
                <a:spcPts val="1000"/>
              </a:spcBef>
              <a:spcAft>
                <a:spcPts val="0"/>
              </a:spcAft>
              <a:buClr>
                <a:schemeClr val="dk2"/>
              </a:buClr>
              <a:buSzPts val="1600"/>
              <a:buFont typeface="Montserrat"/>
              <a:buChar char="●"/>
            </a:pPr>
            <a:r>
              <a:rPr lang="en" sz="1600">
                <a:solidFill>
                  <a:schemeClr val="dk2"/>
                </a:solidFill>
                <a:latin typeface="Montserrat"/>
                <a:ea typeface="Montserrat"/>
                <a:cs typeface="Montserrat"/>
                <a:sym typeface="Montserrat"/>
              </a:rPr>
              <a:t>Assets which are governed by the Will for which a Certificate of Appointment was issued</a:t>
            </a:r>
            <a:endParaRPr sz="1600">
              <a:solidFill>
                <a:schemeClr val="dk2"/>
              </a:solidFill>
              <a:latin typeface="Montserrat"/>
              <a:ea typeface="Montserrat"/>
              <a:cs typeface="Montserrat"/>
              <a:sym typeface="Montserrat"/>
            </a:endParaRPr>
          </a:p>
          <a:p>
            <a:pPr marL="457200" lvl="0" indent="0" algn="l" rtl="0">
              <a:lnSpc>
                <a:spcPct val="150000"/>
              </a:lnSpc>
              <a:spcBef>
                <a:spcPts val="1200"/>
              </a:spcBef>
              <a:spcAft>
                <a:spcPts val="1200"/>
              </a:spcAft>
              <a:buNone/>
            </a:pPr>
            <a:r>
              <a:rPr lang="en" sz="1600" b="1">
                <a:solidFill>
                  <a:schemeClr val="dk2"/>
                </a:solidFill>
                <a:latin typeface="Montserrat"/>
                <a:ea typeface="Montserrat"/>
                <a:cs typeface="Montserrat"/>
                <a:sym typeface="Montserrat"/>
              </a:rPr>
              <a:t>**</a:t>
            </a:r>
            <a:r>
              <a:rPr lang="en" sz="1600">
                <a:solidFill>
                  <a:schemeClr val="dk2"/>
                </a:solidFill>
                <a:latin typeface="Montserrat"/>
                <a:ea typeface="Montserrat"/>
                <a:cs typeface="Montserrat"/>
                <a:sym typeface="Montserrat"/>
              </a:rPr>
              <a:t>Excludes Assets governed by the “Secondary” Will if no Certificate of Appointment is being sought for that Will.</a:t>
            </a:r>
            <a:endParaRPr sz="2600" b="1">
              <a:solidFill>
                <a:schemeClr val="dk2"/>
              </a:solidFill>
              <a:latin typeface="Montserrat"/>
              <a:ea typeface="Montserrat"/>
              <a:cs typeface="Montserrat"/>
              <a:sym typeface="Montserrat"/>
            </a:endParaRPr>
          </a:p>
        </p:txBody>
      </p:sp>
      <p:sp>
        <p:nvSpPr>
          <p:cNvPr id="142" name="Google Shape;142;p21"/>
          <p:cNvSpPr txBox="1"/>
          <p:nvPr/>
        </p:nvSpPr>
        <p:spPr>
          <a:xfrm>
            <a:off x="0" y="196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a:solidFill>
                  <a:srgbClr val="0080FF"/>
                </a:solidFill>
                <a:latin typeface="Montserrat"/>
                <a:ea typeface="Montserrat"/>
                <a:cs typeface="Montserrat"/>
                <a:sym typeface="Montserrat"/>
              </a:rPr>
              <a:t>“Value of Estate”</a:t>
            </a:r>
            <a:endParaRPr sz="2800" b="1">
              <a:solidFill>
                <a:srgbClr val="0080FF"/>
              </a:solidFill>
              <a:latin typeface="Montserrat"/>
              <a:ea typeface="Montserrat"/>
              <a:cs typeface="Montserrat"/>
              <a:sym typeface="Montserrat"/>
            </a:endParaRPr>
          </a:p>
          <a:p>
            <a:pPr marL="0" lvl="0" indent="0" algn="l" rtl="0">
              <a:spcBef>
                <a:spcPts val="0"/>
              </a:spcBef>
              <a:spcAft>
                <a:spcPts val="0"/>
              </a:spcAft>
              <a:buNone/>
            </a:pPr>
            <a:endParaRPr sz="2400" b="1">
              <a:solidFill>
                <a:srgbClr val="0080FF"/>
              </a:solidFill>
              <a:latin typeface="Montserrat"/>
              <a:ea typeface="Montserrat"/>
              <a:cs typeface="Montserrat"/>
              <a:sym typeface="Montserrat"/>
            </a:endParaRPr>
          </a:p>
        </p:txBody>
      </p:sp>
      <p:sp>
        <p:nvSpPr>
          <p:cNvPr id="143" name="Google Shape;143;p21"/>
          <p:cNvSpPr/>
          <p:nvPr/>
        </p:nvSpPr>
        <p:spPr>
          <a:xfrm>
            <a:off x="-27300" y="4706313"/>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44" name="Google Shape;144;p21"/>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cxnSp>
        <p:nvCxnSpPr>
          <p:cNvPr id="145" name="Google Shape;145;p21"/>
          <p:cNvCxnSpPr/>
          <p:nvPr/>
        </p:nvCxnSpPr>
        <p:spPr>
          <a:xfrm>
            <a:off x="3150400" y="720100"/>
            <a:ext cx="2867400" cy="0"/>
          </a:xfrm>
          <a:prstGeom prst="straightConnector1">
            <a:avLst/>
          </a:prstGeom>
          <a:noFill/>
          <a:ln w="76200" cap="flat" cmpd="sng">
            <a:solidFill>
              <a:srgbClr val="0080FF"/>
            </a:solidFill>
            <a:prstDash val="solid"/>
            <a:round/>
            <a:headEnd type="none" w="med" len="med"/>
            <a:tailEnd type="none" w="med" len="med"/>
          </a:ln>
        </p:spPr>
      </p:cxnSp>
      <p:sp>
        <p:nvSpPr>
          <p:cNvPr id="146" name="Google Shape;146;p21"/>
          <p:cNvSpPr/>
          <p:nvPr/>
        </p:nvSpPr>
        <p:spPr>
          <a:xfrm>
            <a:off x="6641700" y="1437100"/>
            <a:ext cx="2197500" cy="21621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47" name="Google Shape;147;p21"/>
          <p:cNvPicPr preferRelativeResize="0"/>
          <p:nvPr/>
        </p:nvPicPr>
        <p:blipFill>
          <a:blip r:embed="rId4">
            <a:alphaModFix/>
          </a:blip>
          <a:stretch>
            <a:fillRect/>
          </a:stretch>
        </p:blipFill>
        <p:spPr>
          <a:xfrm>
            <a:off x="6967238" y="1744938"/>
            <a:ext cx="1546426" cy="1546426"/>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648</Words>
  <Application>Microsoft Office PowerPoint</Application>
  <PresentationFormat>On-screen Show (16:9)</PresentationFormat>
  <Paragraphs>75</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Lato</vt:lpstr>
      <vt:lpstr>Montserrat</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Jennifer Sousa</cp:lastModifiedBy>
  <cp:revision>2</cp:revision>
  <dcterms:modified xsi:type="dcterms:W3CDTF">2022-01-17T20:40:19Z</dcterms:modified>
</cp:coreProperties>
</file>