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Montserrat" panose="000005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59876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6cdbe537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6cdbe537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6cdbe5371_1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6cdbe5371_1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6cdbe5371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6cdbe5371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c47c735c5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c47c735c5f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6cdbe5371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6cdbe5371_1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6cdbe5371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c6cdbe5371_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c8a876462d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c8a876462d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c8a8720e4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c8a8720e4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c8a8720e4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c8a8720e4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5280300" y="3161000"/>
            <a:ext cx="1967700" cy="8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✓"/>
              <a:defRPr sz="1200"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592800" y="82425"/>
            <a:ext cx="1958400" cy="18813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98750" y="1873300"/>
            <a:ext cx="8801100" cy="18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Executors</a:t>
            </a:r>
            <a:endParaRPr sz="52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Selection and Compensation</a:t>
            </a:r>
            <a:r>
              <a:rPr lang="en" sz="50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45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endParaRPr sz="3000" b="1" i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118585" y="3819175"/>
            <a:ext cx="6862439" cy="5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1" dirty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With Ian Hull, Suzana Popvic-Montag and Jordy Atin</a:t>
            </a:r>
            <a:endParaRPr b="1" i="1" dirty="0">
              <a:solidFill>
                <a:srgbClr val="666666"/>
              </a:solidFill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35450" y="220498"/>
            <a:ext cx="1388875" cy="13889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/>
        </p:nvSpPr>
        <p:spPr>
          <a:xfrm>
            <a:off x="1176125" y="1144775"/>
            <a:ext cx="6102000" cy="30579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873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Montserrat"/>
              <a:buAutoNum type="arabicPeriod"/>
            </a:pPr>
            <a:r>
              <a:rPr lang="en" sz="25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Role of the Executor</a:t>
            </a:r>
            <a:endParaRPr sz="25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73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Montserrat"/>
              <a:buAutoNum type="arabicPeriod"/>
            </a:pPr>
            <a:r>
              <a:rPr lang="en" sz="25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Factors to Consider when Selecting</a:t>
            </a:r>
            <a:endParaRPr sz="25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73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Montserrat"/>
              <a:buAutoNum type="arabicPeriod"/>
            </a:pPr>
            <a:r>
              <a:rPr lang="en" sz="25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How many?</a:t>
            </a:r>
            <a:endParaRPr sz="25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73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Montserrat"/>
              <a:buAutoNum type="arabicPeriod"/>
            </a:pPr>
            <a:r>
              <a:rPr lang="en" sz="25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Decision Making Rules</a:t>
            </a:r>
            <a:endParaRPr sz="25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87350" algn="l" rtl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chemeClr val="dk2"/>
              </a:buClr>
              <a:buSzPts val="2500"/>
              <a:buFont typeface="Montserrat"/>
              <a:buAutoNum type="arabicPeriod"/>
            </a:pPr>
            <a:r>
              <a:rPr lang="en" sz="25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Compensation Options</a:t>
            </a:r>
            <a:endParaRPr sz="25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Agenda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" name="Google Shape;68;p14"/>
          <p:cNvCxnSpPr/>
          <p:nvPr/>
        </p:nvCxnSpPr>
        <p:spPr>
          <a:xfrm>
            <a:off x="3760700" y="684950"/>
            <a:ext cx="16671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9" name="Google Shape;69;p14"/>
          <p:cNvSpPr/>
          <p:nvPr/>
        </p:nvSpPr>
        <p:spPr>
          <a:xfrm>
            <a:off x="6859150" y="2571750"/>
            <a:ext cx="1991700" cy="1894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13500" y="2877500"/>
            <a:ext cx="1283000" cy="128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620325" y="939988"/>
            <a:ext cx="6629700" cy="31092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92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Starts Immediately on Death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Funeral/Burial 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Collection of Assets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Liquidation or Continuation of Holdings 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Pay Debts and Liabilities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Government and Tax Filings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Distribute According to the Terms of Will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Executor’s Role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" name="Google Shape;79;p15"/>
          <p:cNvCxnSpPr/>
          <p:nvPr/>
        </p:nvCxnSpPr>
        <p:spPr>
          <a:xfrm>
            <a:off x="3049925" y="684950"/>
            <a:ext cx="30888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0" name="Google Shape;80;p15"/>
          <p:cNvSpPr/>
          <p:nvPr/>
        </p:nvSpPr>
        <p:spPr>
          <a:xfrm>
            <a:off x="6448750" y="1354900"/>
            <a:ext cx="2250600" cy="2125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09450" y="1588425"/>
            <a:ext cx="1529225" cy="152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/>
        </p:nvSpPr>
        <p:spPr>
          <a:xfrm>
            <a:off x="426475" y="886350"/>
            <a:ext cx="3954600" cy="33708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rabi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Trust</a:t>
            </a:r>
            <a:endParaRPr sz="1800">
              <a:solidFill>
                <a:srgbClr val="50505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rabi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Competence/Skills</a:t>
            </a:r>
            <a:endParaRPr sz="1800">
              <a:solidFill>
                <a:srgbClr val="50505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Organization</a:t>
            </a:r>
            <a:endParaRPr sz="1800">
              <a:solidFill>
                <a:srgbClr val="50505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Financial Management</a:t>
            </a:r>
            <a:endParaRPr sz="1800">
              <a:solidFill>
                <a:srgbClr val="50505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Communication</a:t>
            </a:r>
            <a:endParaRPr sz="1800">
              <a:solidFill>
                <a:srgbClr val="50505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rabi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Personality</a:t>
            </a:r>
            <a:endParaRPr sz="1800">
              <a:solidFill>
                <a:srgbClr val="50505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rabi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Shared Values</a:t>
            </a:r>
            <a:endParaRPr sz="1800">
              <a:solidFill>
                <a:srgbClr val="50505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Montserrat"/>
              <a:buAutoNum type="arabicPeriod"/>
            </a:pPr>
            <a:r>
              <a:rPr lang="en" sz="18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Age/Health</a:t>
            </a:r>
            <a:endParaRPr sz="1700" b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Key Attributes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9" name="Google Shape;89;p16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p16"/>
          <p:cNvCxnSpPr/>
          <p:nvPr/>
        </p:nvCxnSpPr>
        <p:spPr>
          <a:xfrm>
            <a:off x="3163350" y="720625"/>
            <a:ext cx="28173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1" name="Google Shape;91;p16"/>
          <p:cNvSpPr/>
          <p:nvPr/>
        </p:nvSpPr>
        <p:spPr>
          <a:xfrm>
            <a:off x="7312825" y="159325"/>
            <a:ext cx="1589700" cy="14784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6"/>
          <p:cNvSpPr txBox="1"/>
          <p:nvPr/>
        </p:nvSpPr>
        <p:spPr>
          <a:xfrm>
            <a:off x="4716900" y="1433063"/>
            <a:ext cx="3528300" cy="25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AutoNum type="arabicPeriod" startAt="6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Willingness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AutoNum type="arabicPeriod" startAt="6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Impartiality/No Conflicts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AutoNum type="arabicPeriod" startAt="6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Residency/Citizenship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AutoNum type="arabicPeriod" startAt="6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Experience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AutoNum type="arabicPeriod" startAt="6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Geographic Proximity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AutoNum type="arabicPeriod" startAt="6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Relationship Impact</a:t>
            </a:r>
            <a:endParaRPr>
              <a:solidFill>
                <a:schemeClr val="dk2"/>
              </a:solidFill>
            </a:endParaRPr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5038" y="345888"/>
            <a:ext cx="1105275" cy="110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/>
        </p:nvSpPr>
        <p:spPr>
          <a:xfrm>
            <a:off x="2610525" y="1040250"/>
            <a:ext cx="6203100" cy="30630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ontserrat"/>
              <a:buAutoNum type="arabicPeriod"/>
            </a:pPr>
            <a:r>
              <a:rPr lang="en" sz="2200">
                <a:solidFill>
                  <a:srgbClr val="505050"/>
                </a:solidFill>
                <a:latin typeface="Montserrat"/>
                <a:ea typeface="Montserrat"/>
                <a:cs typeface="Montserrat"/>
                <a:sym typeface="Montserrat"/>
              </a:rPr>
              <a:t>Do They Get Along with Each Other?</a:t>
            </a:r>
            <a:endParaRPr sz="22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ontserrat"/>
              <a:buAutoNum type="arabicPeriod"/>
            </a:pPr>
            <a:r>
              <a:rPr lang="en" sz="2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Length of Administration</a:t>
            </a:r>
            <a:endParaRPr sz="22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ontserrat"/>
              <a:buAutoNum type="arabicPeriod"/>
            </a:pPr>
            <a:r>
              <a:rPr lang="en" sz="2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Complexity of Administration</a:t>
            </a:r>
            <a:endParaRPr sz="22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ontserrat"/>
              <a:buAutoNum type="arabicPeriod"/>
            </a:pPr>
            <a:r>
              <a:rPr lang="en" sz="2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Types of Estate Assets</a:t>
            </a:r>
            <a:endParaRPr sz="22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ontserrat"/>
              <a:buAutoNum type="arabicPeriod"/>
            </a:pPr>
            <a:r>
              <a:rPr lang="en" sz="2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Compensation</a:t>
            </a:r>
            <a:endParaRPr sz="22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ontserrat"/>
              <a:buAutoNum type="arabicPeriod"/>
            </a:pPr>
            <a:r>
              <a:rPr lang="en" sz="2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Alternates</a:t>
            </a:r>
            <a:endParaRPr sz="22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Other Considerations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0" name="Google Shape;100;p17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Google Shape;101;p17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Google Shape;102;p17"/>
          <p:cNvCxnSpPr/>
          <p:nvPr/>
        </p:nvCxnSpPr>
        <p:spPr>
          <a:xfrm>
            <a:off x="2610525" y="710775"/>
            <a:ext cx="39417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3" name="Google Shape;103;p17"/>
          <p:cNvSpPr/>
          <p:nvPr/>
        </p:nvSpPr>
        <p:spPr>
          <a:xfrm>
            <a:off x="271900" y="1624500"/>
            <a:ext cx="1991700" cy="1894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4" name="Google Shape;10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0713" y="1914713"/>
            <a:ext cx="1314075" cy="131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/>
        </p:nvSpPr>
        <p:spPr>
          <a:xfrm>
            <a:off x="789000" y="1925975"/>
            <a:ext cx="2574600" cy="1765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b="1" i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Pros</a:t>
            </a:r>
            <a:endParaRPr sz="1800" b="1" i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Logistics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Efficiency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Isolated Burden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3363600" y="170475"/>
            <a:ext cx="24168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How many?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2" name="Google Shape;112;p18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3" name="Google Shape;113;p18"/>
          <p:cNvCxnSpPr/>
          <p:nvPr/>
        </p:nvCxnSpPr>
        <p:spPr>
          <a:xfrm>
            <a:off x="3360075" y="710775"/>
            <a:ext cx="24168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4" name="Google Shape;114;p18"/>
          <p:cNvSpPr/>
          <p:nvPr/>
        </p:nvSpPr>
        <p:spPr>
          <a:xfrm>
            <a:off x="6784750" y="271925"/>
            <a:ext cx="1850400" cy="18219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4691200" y="1925975"/>
            <a:ext cx="4159500" cy="20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b="1" i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Cons</a:t>
            </a:r>
            <a:endParaRPr sz="1800" b="1" i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All the work on one person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 one else to share the decision making burden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 one else to blame</a:t>
            </a:r>
            <a:endParaRPr/>
          </a:p>
        </p:txBody>
      </p:sp>
      <p:sp>
        <p:nvSpPr>
          <p:cNvPr id="116" name="Google Shape;116;p18"/>
          <p:cNvSpPr txBox="1"/>
          <p:nvPr/>
        </p:nvSpPr>
        <p:spPr>
          <a:xfrm>
            <a:off x="360075" y="1122975"/>
            <a:ext cx="3000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600" b="1" u="sng">
                <a:solidFill>
                  <a:schemeClr val="dk2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Sole Executor</a:t>
            </a:r>
            <a:endParaRPr sz="1900"/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87087" y="460012"/>
            <a:ext cx="1445725" cy="144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/>
        </p:nvSpPr>
        <p:spPr>
          <a:xfrm>
            <a:off x="944100" y="1265950"/>
            <a:ext cx="3437100" cy="15288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b="1" i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Pros</a:t>
            </a:r>
            <a:endParaRPr sz="1800" b="1" i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Shared Burden of Work and Decisions</a:t>
            </a:r>
            <a:endParaRPr sz="17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Someone else to blame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3363600" y="170475"/>
            <a:ext cx="24168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How many?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19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5" name="Google Shape;125;p19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6" name="Google Shape;126;p19"/>
          <p:cNvCxnSpPr/>
          <p:nvPr/>
        </p:nvCxnSpPr>
        <p:spPr>
          <a:xfrm>
            <a:off x="3360075" y="710775"/>
            <a:ext cx="24168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7" name="Google Shape;127;p19"/>
          <p:cNvSpPr/>
          <p:nvPr/>
        </p:nvSpPr>
        <p:spPr>
          <a:xfrm>
            <a:off x="7052000" y="170475"/>
            <a:ext cx="1850400" cy="18219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9"/>
          <p:cNvSpPr txBox="1"/>
          <p:nvPr/>
        </p:nvSpPr>
        <p:spPr>
          <a:xfrm>
            <a:off x="944100" y="2794738"/>
            <a:ext cx="4159500" cy="173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b="1" i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Cons</a:t>
            </a:r>
            <a:endParaRPr sz="1800" b="1" i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Logistics</a:t>
            </a:r>
            <a:endParaRPr sz="17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Reduced Efficiency</a:t>
            </a:r>
            <a:endParaRPr sz="17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Possibility of disagreement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19"/>
          <p:cNvSpPr txBox="1"/>
          <p:nvPr/>
        </p:nvSpPr>
        <p:spPr>
          <a:xfrm>
            <a:off x="378675" y="680925"/>
            <a:ext cx="266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600" b="1" u="sng">
                <a:solidFill>
                  <a:schemeClr val="dk2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&gt;1 Executor</a:t>
            </a:r>
            <a:endParaRPr sz="1900"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76961" y="363686"/>
            <a:ext cx="1219525" cy="1219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/>
          <p:nvPr/>
        </p:nvSpPr>
        <p:spPr>
          <a:xfrm>
            <a:off x="4985675" y="2091400"/>
            <a:ext cx="3000000" cy="18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b="1" i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Decision Making</a:t>
            </a:r>
            <a:endParaRPr sz="1800" b="1" i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Joint </a:t>
            </a:r>
            <a:endParaRPr sz="17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If &gt;2 - Majority Rule</a:t>
            </a:r>
            <a:endParaRPr sz="17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chemeClr val="dk2"/>
              </a:buClr>
              <a:buSzPts val="1700"/>
              <a:buFont typeface="Montserrat"/>
              <a:buChar char="●"/>
            </a:pPr>
            <a:r>
              <a:rPr lang="en" sz="17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Delegation Power</a:t>
            </a:r>
            <a:endParaRPr sz="17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/>
        </p:nvSpPr>
        <p:spPr>
          <a:xfrm>
            <a:off x="3437625" y="1094100"/>
            <a:ext cx="4225800" cy="29553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5560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Multiple Children</a:t>
            </a:r>
            <a:endParaRPr sz="20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One Foreign Child</a:t>
            </a:r>
            <a:endParaRPr sz="20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"/>
              <a:buChar char="●"/>
            </a:pPr>
            <a:r>
              <a:rPr lang="en" sz="20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Independent Executors</a:t>
            </a:r>
            <a:endParaRPr sz="20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"/>
              <a:buChar char="○"/>
            </a:pPr>
            <a:r>
              <a:rPr lang="en" sz="20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Lawyers</a:t>
            </a:r>
            <a:endParaRPr sz="20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"/>
              <a:buChar char="○"/>
            </a:pPr>
            <a:r>
              <a:rPr lang="en" sz="20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Trust Companies</a:t>
            </a:r>
            <a:endParaRPr sz="20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7" name="Google Shape;137;p20"/>
          <p:cNvSpPr txBox="1"/>
          <p:nvPr/>
        </p:nvSpPr>
        <p:spPr>
          <a:xfrm>
            <a:off x="2071350" y="131700"/>
            <a:ext cx="50013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Common Circumstances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8" name="Google Shape;138;p20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9" name="Google Shape;139;p20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0" name="Google Shape;140;p20"/>
          <p:cNvCxnSpPr/>
          <p:nvPr/>
        </p:nvCxnSpPr>
        <p:spPr>
          <a:xfrm rot="10800000" flipH="1">
            <a:off x="2245800" y="672000"/>
            <a:ext cx="46524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1" name="Google Shape;141;p20"/>
          <p:cNvSpPr/>
          <p:nvPr/>
        </p:nvSpPr>
        <p:spPr>
          <a:xfrm>
            <a:off x="853463" y="1624500"/>
            <a:ext cx="1991700" cy="1894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2" name="Google Shape;14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4863" y="1816350"/>
            <a:ext cx="1388876" cy="1388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/>
        </p:nvSpPr>
        <p:spPr>
          <a:xfrm>
            <a:off x="1046800" y="1017150"/>
            <a:ext cx="6254700" cy="31092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92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None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Default - Beneficiary Approval or Court Order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Fixed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AutoNum type="alphaLcPeriod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Lump Sums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AutoNum type="alphaLcPeriod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Hourly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AutoNum type="alphaLcPeriod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Percentages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Legacy in lieu of Compensation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8" name="Google Shape;148;p21"/>
          <p:cNvSpPr txBox="1"/>
          <p:nvPr/>
        </p:nvSpPr>
        <p:spPr>
          <a:xfrm>
            <a:off x="2253900" y="196325"/>
            <a:ext cx="46362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Compensation Options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21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1" name="Google Shape;151;p21"/>
          <p:cNvCxnSpPr/>
          <p:nvPr/>
        </p:nvCxnSpPr>
        <p:spPr>
          <a:xfrm rot="10800000" flipH="1">
            <a:off x="2416675" y="723725"/>
            <a:ext cx="43293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2" name="Google Shape;152;p21"/>
          <p:cNvSpPr/>
          <p:nvPr/>
        </p:nvSpPr>
        <p:spPr>
          <a:xfrm>
            <a:off x="6745975" y="2571750"/>
            <a:ext cx="1991700" cy="1894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3" name="Google Shape;15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27450" y="2750025"/>
            <a:ext cx="1428750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212</Words>
  <Application>Microsoft Office PowerPoint</Application>
  <PresentationFormat>On-screen Show (16:9)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Montserrat</vt:lpstr>
      <vt:lpstr>Lato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Jennifer Sousa</cp:lastModifiedBy>
  <cp:revision>2</cp:revision>
  <dcterms:modified xsi:type="dcterms:W3CDTF">2022-01-17T20:43:28Z</dcterms:modified>
</cp:coreProperties>
</file>